
<file path=[Content_Types].xml><?xml version="1.0" encoding="utf-8"?>
<Types xmlns="http://schemas.openxmlformats.org/package/2006/content-types">
  <Default Extension="bin" ContentType="image/unknown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ags/tag2.xml" ContentType="application/vnd.openxmlformats-officedocument.presentationml.tags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23" r:id="rId2"/>
  </p:sldMasterIdLst>
  <p:notesMasterIdLst>
    <p:notesMasterId r:id="rId30"/>
  </p:notesMasterIdLst>
  <p:handoutMasterIdLst>
    <p:handoutMasterId r:id="rId31"/>
  </p:handoutMasterIdLst>
  <p:sldIdLst>
    <p:sldId id="311" r:id="rId3"/>
    <p:sldId id="280" r:id="rId4"/>
    <p:sldId id="257" r:id="rId5"/>
    <p:sldId id="258" r:id="rId6"/>
    <p:sldId id="287" r:id="rId7"/>
    <p:sldId id="285" r:id="rId8"/>
    <p:sldId id="284" r:id="rId9"/>
    <p:sldId id="274" r:id="rId10"/>
    <p:sldId id="264" r:id="rId11"/>
    <p:sldId id="292" r:id="rId12"/>
    <p:sldId id="291" r:id="rId13"/>
    <p:sldId id="293" r:id="rId14"/>
    <p:sldId id="281" r:id="rId15"/>
    <p:sldId id="261" r:id="rId16"/>
    <p:sldId id="286" r:id="rId17"/>
    <p:sldId id="298" r:id="rId18"/>
    <p:sldId id="295" r:id="rId19"/>
    <p:sldId id="296" r:id="rId20"/>
    <p:sldId id="282" r:id="rId21"/>
    <p:sldId id="269" r:id="rId22"/>
    <p:sldId id="290" r:id="rId23"/>
    <p:sldId id="289" r:id="rId24"/>
    <p:sldId id="283" r:id="rId25"/>
    <p:sldId id="272" r:id="rId26"/>
    <p:sldId id="309" r:id="rId27"/>
    <p:sldId id="310" r:id="rId28"/>
    <p:sldId id="27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7272"/>
    <a:srgbClr val="766456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33" autoAdjust="0"/>
  </p:normalViewPr>
  <p:slideViewPr>
    <p:cSldViewPr snapToGrid="0" showGuides="1">
      <p:cViewPr varScale="1">
        <p:scale>
          <a:sx n="104" d="100"/>
          <a:sy n="104" d="100"/>
        </p:scale>
        <p:origin x="834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404B8-1109-48C3-B34A-7E38D53EE3D7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15E21-487E-42C7-B593-7119D85CFEA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41853-9E2A-2FAD-B200-CA27978E3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7EAAEAF-4E90-BC0D-72E2-B6C9CAAA8D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BA65E6F-A6B6-1CCE-C4D4-BA959DEFAF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34394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第一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https://www.1ppt.com/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第一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https://www.1ppt.com/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第一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https://www.1ppt.com/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第一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https://www.1ppt.com/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bin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bin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bin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bin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9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id="{03443702-796E-57FD-3ED9-F8313A1A2F0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08155" y="90948"/>
            <a:ext cx="12083843" cy="6676103"/>
          </a:xfrm>
          <a:prstGeom prst="plaque">
            <a:avLst>
              <a:gd name="adj" fmla="val 2967"/>
            </a:avLst>
          </a:prstGeom>
          <a:noFill/>
          <a:ln w="63500" cmpd="thickThin">
            <a:gradFill>
              <a:gsLst>
                <a:gs pos="0">
                  <a:srgbClr val="46A658"/>
                </a:gs>
                <a:gs pos="100000">
                  <a:srgbClr val="F6C606"/>
                </a:gs>
              </a:gsLst>
              <a:lin ang="5400000" scaled="1"/>
            </a:gra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502C0E-4C72-05E3-9FA3-7BCAA3040F7E}"/>
              </a:ext>
            </a:extLst>
          </p:cNvPr>
          <p:cNvSpPr/>
          <p:nvPr userDrawn="1"/>
        </p:nvSpPr>
        <p:spPr>
          <a:xfrm>
            <a:off x="465961" y="792192"/>
            <a:ext cx="8302171" cy="2843913"/>
          </a:xfrm>
          <a:prstGeom prst="rect">
            <a:avLst/>
          </a:prstGeom>
          <a:blipFill dpi="0" rotWithShape="1">
            <a:blip r:embed="rId3">
              <a:alphaModFix amt="45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21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85E54EA-46F6-5FB5-BD96-001ED986D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3" t="9504" r="10759"/>
          <a:stretch/>
        </p:blipFill>
        <p:spPr>
          <a:xfrm flipH="1">
            <a:off x="10101942" y="2825592"/>
            <a:ext cx="2090055" cy="424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7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l="11818"/>
          <a:stretch/>
        </p:blipFill>
        <p:spPr>
          <a:xfrm>
            <a:off x="-14514" y="-34451"/>
            <a:ext cx="12208966" cy="570635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EA04820-ADA9-2A39-A05F-D123D57DED57}"/>
              </a:ext>
            </a:extLst>
          </p:cNvPr>
          <p:cNvGrpSpPr/>
          <p:nvPr userDrawn="1"/>
        </p:nvGrpSpPr>
        <p:grpSpPr>
          <a:xfrm>
            <a:off x="399587" y="436996"/>
            <a:ext cx="11392827" cy="5984008"/>
            <a:chOff x="-1163320" y="-440690"/>
            <a:chExt cx="8975680" cy="471441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B68A7EC-E23A-8A42-8E7A-A571E724DD5B}"/>
                </a:ext>
              </a:extLst>
            </p:cNvPr>
            <p:cNvSpPr/>
            <p:nvPr/>
          </p:nvSpPr>
          <p:spPr>
            <a:xfrm>
              <a:off x="-1096738" y="-351155"/>
              <a:ext cx="8842516" cy="4574298"/>
            </a:xfrm>
            <a:prstGeom prst="rect">
              <a:avLst/>
            </a:prstGeom>
            <a:solidFill>
              <a:srgbClr val="5C82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FFFFFF"/>
                </a:solidFill>
                <a:cs typeface="思源黑体 CN Medium" panose="020B0600000000000000" charset="-122"/>
              </a:endParaRPr>
            </a:p>
          </p:txBody>
        </p:sp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id="{968C8FA6-723D-1337-7058-EE60095F0E44}"/>
                </a:ext>
              </a:extLst>
            </p:cNvPr>
            <p:cNvSpPr/>
            <p:nvPr/>
          </p:nvSpPr>
          <p:spPr>
            <a:xfrm>
              <a:off x="-1163320" y="-440690"/>
              <a:ext cx="8975680" cy="4714418"/>
            </a:xfrm>
            <a:prstGeom prst="plaque">
              <a:avLst>
                <a:gd name="adj" fmla="val 6301"/>
              </a:avLst>
            </a:prstGeom>
            <a:gradFill>
              <a:gsLst>
                <a:gs pos="100000">
                  <a:srgbClr val="FFFEFA"/>
                </a:gs>
                <a:gs pos="1000">
                  <a:srgbClr val="FFFFFF"/>
                </a:gs>
              </a:gsLst>
              <a:lin ang="5400000" scaled="0"/>
            </a:gradFill>
            <a:ln>
              <a:solidFill>
                <a:srgbClr val="5C82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FFFFFF"/>
                </a:solidFill>
                <a:cs typeface="思源黑体 CN Medium" panose="020B0600000000000000" charset="-122"/>
              </a:endParaRPr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397135" y="739549"/>
            <a:ext cx="8302171" cy="2843913"/>
          </a:xfrm>
          <a:prstGeom prst="rect">
            <a:avLst/>
          </a:prstGeom>
          <a:blipFill dpi="0" rotWithShape="1">
            <a:blip r:embed="rId4">
              <a:alphaModFix amt="45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9066302" y="4158343"/>
            <a:ext cx="2641600" cy="2699657"/>
          </a:xfrm>
          <a:prstGeom prst="rect">
            <a:avLst/>
          </a:prstGeom>
          <a:blipFill dpi="0" rotWithShape="1">
            <a:blip r:embed="rId5">
              <a:alphaModFix amt="34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碗里的鸡蛋&#10;&#10;描述已自动生成">
            <a:extLst>
              <a:ext uri="{FF2B5EF4-FFF2-40B4-BE49-F238E27FC236}">
                <a16:creationId xmlns:a16="http://schemas.microsoft.com/office/drawing/2014/main" id="{7471CCEE-BE97-7A4E-7E7F-28807BE6C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6"/>
          <a:stretch>
            <a:fillRect/>
          </a:stretch>
        </p:blipFill>
        <p:spPr>
          <a:xfrm>
            <a:off x="4922599" y="2569"/>
            <a:ext cx="6886351" cy="56030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3D6C660-30AC-C2F7-E828-5B63E76AA2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图片 3" descr="花瓶里插着一些花&#10;&#10;中度可信度描述已自动生成">
            <a:extLst>
              <a:ext uri="{FF2B5EF4-FFF2-40B4-BE49-F238E27FC236}">
                <a16:creationId xmlns:a16="http://schemas.microsoft.com/office/drawing/2014/main" id="{589ECF2E-1726-12B3-7164-3CFE9182EC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96"/>
          <a:stretch>
            <a:fillRect/>
          </a:stretch>
        </p:blipFill>
        <p:spPr>
          <a:xfrm>
            <a:off x="0" y="781975"/>
            <a:ext cx="12192000" cy="6073455"/>
          </a:xfrm>
          <a:prstGeom prst="rect">
            <a:avLst/>
          </a:prstGeom>
        </p:spPr>
      </p:pic>
      <p:pic>
        <p:nvPicPr>
          <p:cNvPr id="5" name="图片 4" descr="黑白色的花&#10;&#10;低可信度描述已自动生成">
            <a:extLst>
              <a:ext uri="{FF2B5EF4-FFF2-40B4-BE49-F238E27FC236}">
                <a16:creationId xmlns:a16="http://schemas.microsoft.com/office/drawing/2014/main" id="{4C635772-6E72-33B2-E112-2F8F01617D1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48145" cy="848145"/>
          </a:xfrm>
          <a:prstGeom prst="rect">
            <a:avLst/>
          </a:prstGeom>
        </p:spPr>
      </p:pic>
      <p:sp>
        <p:nvSpPr>
          <p:cNvPr id="7" name="缺角矩形 6">
            <a:extLst>
              <a:ext uri="{FF2B5EF4-FFF2-40B4-BE49-F238E27FC236}">
                <a16:creationId xmlns:a16="http://schemas.microsoft.com/office/drawing/2014/main" id="{4BFCCC9F-64C0-B668-704B-0A7A465FFD3F}"/>
              </a:ext>
            </a:extLst>
          </p:cNvPr>
          <p:cNvSpPr/>
          <p:nvPr userDrawn="1"/>
        </p:nvSpPr>
        <p:spPr>
          <a:xfrm>
            <a:off x="334963" y="1001998"/>
            <a:ext cx="11522075" cy="5383007"/>
          </a:xfrm>
          <a:prstGeom prst="plaque">
            <a:avLst>
              <a:gd name="adj" fmla="val 3551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27626F"/>
            </a:solidFill>
          </a:ln>
          <a:effectLst>
            <a:outerShdw blurRad="50800" dist="38100" dir="5400000" algn="t" rotWithShape="0">
              <a:srgbClr val="224F6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E81666AD-4975-FBFC-1A0F-1020EECE0971}"/>
              </a:ext>
            </a:extLst>
          </p:cNvPr>
          <p:cNvPicPr/>
          <p:nvPr userDrawn="1"/>
        </p:nvPicPr>
        <p:blipFill>
          <a:blip r:embed="rId6"/>
          <a:stretch>
            <a:fillRect/>
          </a:stretch>
        </p:blipFill>
        <p:spPr>
          <a:xfrm flipH="1">
            <a:off x="9905048" y="3428999"/>
            <a:ext cx="2621915" cy="3430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B1CD215-9ED1-E7C9-CDB0-C8B9A4AF36C7}"/>
              </a:ext>
            </a:extLst>
          </p:cNvPr>
          <p:cNvPicPr/>
          <p:nvPr userDrawn="1"/>
        </p:nvPicPr>
        <p:blipFill>
          <a:blip r:embed="rId7"/>
          <a:stretch>
            <a:fillRect/>
          </a:stretch>
        </p:blipFill>
        <p:spPr>
          <a:xfrm flipH="1">
            <a:off x="0" y="3987165"/>
            <a:ext cx="2423795" cy="30797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6266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/>
          <a:srcRect l="11818"/>
          <a:stretch/>
        </p:blipFill>
        <p:spPr>
          <a:xfrm>
            <a:off x="-14514" y="-34451"/>
            <a:ext cx="12208966" cy="5706351"/>
          </a:xfrm>
          <a:prstGeom prst="rect">
            <a:avLst/>
          </a:prstGeom>
        </p:spPr>
      </p:pic>
      <p:pic>
        <p:nvPicPr>
          <p:cNvPr id="3" name="Picture 2" descr="查看图片">
            <a:extLst>
              <a:ext uri="{FF2B5EF4-FFF2-40B4-BE49-F238E27FC236}">
                <a16:creationId xmlns:a16="http://schemas.microsoft.com/office/drawing/2014/main" id="{D14D6C29-3916-8E6E-593D-CE32D3C4960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2"/>
          <a:stretch/>
        </p:blipFill>
        <p:spPr bwMode="auto">
          <a:xfrm>
            <a:off x="-14514" y="1325"/>
            <a:ext cx="12206514" cy="687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EA04820-ADA9-2A39-A05F-D123D57DED57}"/>
              </a:ext>
            </a:extLst>
          </p:cNvPr>
          <p:cNvGrpSpPr/>
          <p:nvPr userDrawn="1"/>
        </p:nvGrpSpPr>
        <p:grpSpPr>
          <a:xfrm>
            <a:off x="399587" y="436996"/>
            <a:ext cx="11392827" cy="5984008"/>
            <a:chOff x="-1163320" y="-440690"/>
            <a:chExt cx="8975680" cy="471441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B68A7EC-E23A-8A42-8E7A-A571E724DD5B}"/>
                </a:ext>
              </a:extLst>
            </p:cNvPr>
            <p:cNvSpPr/>
            <p:nvPr/>
          </p:nvSpPr>
          <p:spPr>
            <a:xfrm>
              <a:off x="-1096738" y="-351155"/>
              <a:ext cx="8842516" cy="4574298"/>
            </a:xfrm>
            <a:prstGeom prst="rect">
              <a:avLst/>
            </a:prstGeom>
            <a:solidFill>
              <a:srgbClr val="5C82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FFFFFF"/>
                </a:solidFill>
                <a:cs typeface="思源黑体 CN Medium" panose="020B0600000000000000" charset="-122"/>
              </a:endParaRPr>
            </a:p>
          </p:txBody>
        </p:sp>
        <p:sp>
          <p:nvSpPr>
            <p:cNvPr id="12" name="缺角矩形 11">
              <a:extLst>
                <a:ext uri="{FF2B5EF4-FFF2-40B4-BE49-F238E27FC236}">
                  <a16:creationId xmlns:a16="http://schemas.microsoft.com/office/drawing/2014/main" id="{968C8FA6-723D-1337-7058-EE60095F0E44}"/>
                </a:ext>
              </a:extLst>
            </p:cNvPr>
            <p:cNvSpPr/>
            <p:nvPr/>
          </p:nvSpPr>
          <p:spPr>
            <a:xfrm>
              <a:off x="-1163320" y="-440690"/>
              <a:ext cx="8975680" cy="4714418"/>
            </a:xfrm>
            <a:prstGeom prst="plaque">
              <a:avLst>
                <a:gd name="adj" fmla="val 6301"/>
              </a:avLst>
            </a:prstGeom>
            <a:gradFill>
              <a:gsLst>
                <a:gs pos="100000">
                  <a:srgbClr val="FFFEFA"/>
                </a:gs>
                <a:gs pos="1000">
                  <a:srgbClr val="FFFFFF"/>
                </a:gs>
              </a:gsLst>
              <a:lin ang="5400000" scaled="0"/>
            </a:gradFill>
            <a:ln>
              <a:solidFill>
                <a:srgbClr val="5C82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FFFFFF"/>
                </a:solidFill>
                <a:cs typeface="思源黑体 CN Medium" panose="020B0600000000000000" charset="-122"/>
              </a:endParaRPr>
            </a:p>
          </p:txBody>
        </p:sp>
      </p:grpSp>
      <p:pic>
        <p:nvPicPr>
          <p:cNvPr id="13" name="Picture 2" descr="查看图片">
            <a:extLst>
              <a:ext uri="{FF2B5EF4-FFF2-40B4-BE49-F238E27FC236}">
                <a16:creationId xmlns:a16="http://schemas.microsoft.com/office/drawing/2014/main" id="{3252BA1C-9348-8FDE-8703-64F5A781942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4" b="88043"/>
          <a:stretch/>
        </p:blipFill>
        <p:spPr bwMode="auto">
          <a:xfrm>
            <a:off x="9264352" y="1"/>
            <a:ext cx="2927648" cy="20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 userDrawn="1"/>
        </p:nvSpPr>
        <p:spPr>
          <a:xfrm>
            <a:off x="397135" y="739549"/>
            <a:ext cx="8302171" cy="2843913"/>
          </a:xfrm>
          <a:prstGeom prst="rect">
            <a:avLst/>
          </a:prstGeom>
          <a:blipFill dpi="0" rotWithShape="1">
            <a:blip r:embed="rId5">
              <a:alphaModFix amt="45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9066302" y="4158343"/>
            <a:ext cx="2641600" cy="2699657"/>
          </a:xfrm>
          <a:prstGeom prst="rect">
            <a:avLst/>
          </a:prstGeom>
          <a:blipFill dpi="0" rotWithShape="1">
            <a:blip r:embed="rId6">
              <a:alphaModFix amt="34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3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9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"/>
            <a:ext cx="1487487" cy="7012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1208EB7-E913-DCCB-E033-1AD668602B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53" b="5820"/>
          <a:stretch/>
        </p:blipFill>
        <p:spPr>
          <a:xfrm>
            <a:off x="0" y="4180114"/>
            <a:ext cx="12192000" cy="2677886"/>
          </a:xfrm>
          <a:prstGeom prst="rect">
            <a:avLst/>
          </a:prstGeom>
        </p:spPr>
      </p:pic>
      <p:pic>
        <p:nvPicPr>
          <p:cNvPr id="4" name="Picture 2" descr="查看图片">
            <a:extLst>
              <a:ext uri="{FF2B5EF4-FFF2-40B4-BE49-F238E27FC236}">
                <a16:creationId xmlns:a16="http://schemas.microsoft.com/office/drawing/2014/main" id="{20F3D433-AA00-1A07-654D-139A77C86E9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4" b="88043"/>
          <a:stretch/>
        </p:blipFill>
        <p:spPr bwMode="auto">
          <a:xfrm>
            <a:off x="9264352" y="1"/>
            <a:ext cx="2927648" cy="20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A758597-8C0B-9A0A-6A1B-B8D8254FA2C3}"/>
              </a:ext>
            </a:extLst>
          </p:cNvPr>
          <p:cNvSpPr/>
          <p:nvPr userDrawn="1"/>
        </p:nvSpPr>
        <p:spPr>
          <a:xfrm>
            <a:off x="465961" y="792192"/>
            <a:ext cx="8302171" cy="2843913"/>
          </a:xfrm>
          <a:prstGeom prst="rect">
            <a:avLst/>
          </a:prstGeom>
          <a:blipFill dpi="0" rotWithShape="1">
            <a:blip r:embed="rId5">
              <a:alphaModFix amt="45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11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9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id="{03443702-796E-57FD-3ED9-F8313A1A2F0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08155" y="90948"/>
            <a:ext cx="12083843" cy="6676103"/>
          </a:xfrm>
          <a:prstGeom prst="plaque">
            <a:avLst>
              <a:gd name="adj" fmla="val 2967"/>
            </a:avLst>
          </a:prstGeom>
          <a:noFill/>
          <a:ln w="63500" cmpd="thickThin">
            <a:gradFill>
              <a:gsLst>
                <a:gs pos="0">
                  <a:srgbClr val="46A658"/>
                </a:gs>
                <a:gs pos="100000">
                  <a:srgbClr val="F6C606"/>
                </a:gs>
              </a:gsLst>
              <a:lin ang="5400000" scaled="1"/>
            </a:gra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C8A1CAF-05C4-3AE0-1C05-36B4DC6033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97295" y="5631679"/>
            <a:ext cx="1226321" cy="122632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7502C0E-4C72-05E3-9FA3-7BCAA3040F7E}"/>
              </a:ext>
            </a:extLst>
          </p:cNvPr>
          <p:cNvSpPr/>
          <p:nvPr userDrawn="1"/>
        </p:nvSpPr>
        <p:spPr>
          <a:xfrm>
            <a:off x="465961" y="792192"/>
            <a:ext cx="8302171" cy="2843913"/>
          </a:xfrm>
          <a:prstGeom prst="rect">
            <a:avLst/>
          </a:prstGeom>
          <a:blipFill dpi="0" rotWithShape="1">
            <a:blip r:embed="rId4">
              <a:alphaModFix amt="45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黑白色的花&#10;&#10;低可信度描述已自动生成">
            <a:extLst>
              <a:ext uri="{FF2B5EF4-FFF2-40B4-BE49-F238E27FC236}">
                <a16:creationId xmlns:a16="http://schemas.microsoft.com/office/drawing/2014/main" id="{7C687456-5854-5B32-4DDB-A698F426AC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53" y="90948"/>
            <a:ext cx="848145" cy="84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6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85E54EA-46F6-5FB5-BD96-001ED986D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3" t="9504" r="10759"/>
          <a:stretch/>
        </p:blipFill>
        <p:spPr>
          <a:xfrm flipH="1">
            <a:off x="10101942" y="2825592"/>
            <a:ext cx="2090055" cy="424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7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l="11818"/>
          <a:stretch/>
        </p:blipFill>
        <p:spPr>
          <a:xfrm>
            <a:off x="-14514" y="-34451"/>
            <a:ext cx="12208966" cy="570635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EA04820-ADA9-2A39-A05F-D123D57DED57}"/>
              </a:ext>
            </a:extLst>
          </p:cNvPr>
          <p:cNvGrpSpPr/>
          <p:nvPr userDrawn="1"/>
        </p:nvGrpSpPr>
        <p:grpSpPr>
          <a:xfrm>
            <a:off x="399587" y="436996"/>
            <a:ext cx="11392827" cy="5984008"/>
            <a:chOff x="-1163320" y="-440690"/>
            <a:chExt cx="8975680" cy="471441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B68A7EC-E23A-8A42-8E7A-A571E724DD5B}"/>
                </a:ext>
              </a:extLst>
            </p:cNvPr>
            <p:cNvSpPr/>
            <p:nvPr/>
          </p:nvSpPr>
          <p:spPr>
            <a:xfrm>
              <a:off x="-1096738" y="-351155"/>
              <a:ext cx="8842516" cy="4574298"/>
            </a:xfrm>
            <a:prstGeom prst="rect">
              <a:avLst/>
            </a:prstGeom>
            <a:solidFill>
              <a:srgbClr val="5C82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FFFFFF"/>
                </a:solidFill>
                <a:cs typeface="思源黑体 CN Medium" panose="020B0600000000000000" charset="-122"/>
              </a:endParaRPr>
            </a:p>
          </p:txBody>
        </p:sp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id="{968C8FA6-723D-1337-7058-EE60095F0E44}"/>
                </a:ext>
              </a:extLst>
            </p:cNvPr>
            <p:cNvSpPr/>
            <p:nvPr/>
          </p:nvSpPr>
          <p:spPr>
            <a:xfrm>
              <a:off x="-1163320" y="-440690"/>
              <a:ext cx="8975680" cy="4714418"/>
            </a:xfrm>
            <a:prstGeom prst="plaque">
              <a:avLst>
                <a:gd name="adj" fmla="val 6301"/>
              </a:avLst>
            </a:prstGeom>
            <a:gradFill>
              <a:gsLst>
                <a:gs pos="100000">
                  <a:srgbClr val="FFFEFA"/>
                </a:gs>
                <a:gs pos="1000">
                  <a:srgbClr val="FFFFFF"/>
                </a:gs>
              </a:gsLst>
              <a:lin ang="5400000" scaled="0"/>
            </a:gradFill>
            <a:ln>
              <a:solidFill>
                <a:srgbClr val="5C82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FFFFFF"/>
                </a:solidFill>
                <a:cs typeface="思源黑体 CN Medium" panose="020B0600000000000000" charset="-122"/>
              </a:endParaRPr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397135" y="739549"/>
            <a:ext cx="8302171" cy="2843913"/>
          </a:xfrm>
          <a:prstGeom prst="rect">
            <a:avLst/>
          </a:prstGeom>
          <a:blipFill dpi="0" rotWithShape="1">
            <a:blip r:embed="rId4">
              <a:alphaModFix amt="45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9066302" y="4158343"/>
            <a:ext cx="2641600" cy="2699657"/>
          </a:xfrm>
          <a:prstGeom prst="rect">
            <a:avLst/>
          </a:prstGeom>
          <a:blipFill dpi="0" rotWithShape="1">
            <a:blip r:embed="rId5">
              <a:alphaModFix amt="34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4EFA4A4-E845-09D4-974F-BD95B1B5C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19269"/>
          <a:stretch/>
        </p:blipFill>
        <p:spPr>
          <a:xfrm>
            <a:off x="12283" y="3381829"/>
            <a:ext cx="2016945" cy="372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碗里的鸡蛋&#10;&#10;描述已自动生成">
            <a:extLst>
              <a:ext uri="{FF2B5EF4-FFF2-40B4-BE49-F238E27FC236}">
                <a16:creationId xmlns:a16="http://schemas.microsoft.com/office/drawing/2014/main" id="{7471CCEE-BE97-7A4E-7E7F-28807BE6C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6"/>
          <a:stretch>
            <a:fillRect/>
          </a:stretch>
        </p:blipFill>
        <p:spPr>
          <a:xfrm>
            <a:off x="4922599" y="2569"/>
            <a:ext cx="6886351" cy="56030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3D6C660-30AC-C2F7-E828-5B63E76AA2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图片 3" descr="花瓶里插着一些花&#10;&#10;中度可信度描述已自动生成">
            <a:extLst>
              <a:ext uri="{FF2B5EF4-FFF2-40B4-BE49-F238E27FC236}">
                <a16:creationId xmlns:a16="http://schemas.microsoft.com/office/drawing/2014/main" id="{589ECF2E-1726-12B3-7164-3CFE9182EC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96"/>
          <a:stretch>
            <a:fillRect/>
          </a:stretch>
        </p:blipFill>
        <p:spPr>
          <a:xfrm>
            <a:off x="0" y="781975"/>
            <a:ext cx="12192000" cy="6073455"/>
          </a:xfrm>
          <a:prstGeom prst="rect">
            <a:avLst/>
          </a:prstGeom>
        </p:spPr>
      </p:pic>
      <p:pic>
        <p:nvPicPr>
          <p:cNvPr id="5" name="图片 4" descr="黑白色的花&#10;&#10;低可信度描述已自动生成">
            <a:extLst>
              <a:ext uri="{FF2B5EF4-FFF2-40B4-BE49-F238E27FC236}">
                <a16:creationId xmlns:a16="http://schemas.microsoft.com/office/drawing/2014/main" id="{4C635772-6E72-33B2-E112-2F8F01617D1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48145" cy="848145"/>
          </a:xfrm>
          <a:prstGeom prst="rect">
            <a:avLst/>
          </a:prstGeom>
        </p:spPr>
      </p:pic>
      <p:sp>
        <p:nvSpPr>
          <p:cNvPr id="7" name="缺角矩形 6">
            <a:extLst>
              <a:ext uri="{FF2B5EF4-FFF2-40B4-BE49-F238E27FC236}">
                <a16:creationId xmlns:a16="http://schemas.microsoft.com/office/drawing/2014/main" id="{4BFCCC9F-64C0-B668-704B-0A7A465FFD3F}"/>
              </a:ext>
            </a:extLst>
          </p:cNvPr>
          <p:cNvSpPr/>
          <p:nvPr userDrawn="1"/>
        </p:nvSpPr>
        <p:spPr>
          <a:xfrm>
            <a:off x="334963" y="1001998"/>
            <a:ext cx="11522075" cy="5383007"/>
          </a:xfrm>
          <a:prstGeom prst="plaque">
            <a:avLst>
              <a:gd name="adj" fmla="val 3551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27626F"/>
            </a:solidFill>
          </a:ln>
          <a:effectLst>
            <a:outerShdw blurRad="50800" dist="38100" dir="5400000" algn="t" rotWithShape="0">
              <a:srgbClr val="224F6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E81666AD-4975-FBFC-1A0F-1020EECE0971}"/>
              </a:ext>
            </a:extLst>
          </p:cNvPr>
          <p:cNvPicPr/>
          <p:nvPr userDrawn="1"/>
        </p:nvPicPr>
        <p:blipFill>
          <a:blip r:embed="rId6"/>
          <a:stretch>
            <a:fillRect/>
          </a:stretch>
        </p:blipFill>
        <p:spPr>
          <a:xfrm flipH="1">
            <a:off x="9905048" y="3428999"/>
            <a:ext cx="2621915" cy="3430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B1CD215-9ED1-E7C9-CDB0-C8B9A4AF36C7}"/>
              </a:ext>
            </a:extLst>
          </p:cNvPr>
          <p:cNvPicPr/>
          <p:nvPr userDrawn="1"/>
        </p:nvPicPr>
        <p:blipFill>
          <a:blip r:embed="rId7"/>
          <a:stretch>
            <a:fillRect/>
          </a:stretch>
        </p:blipFill>
        <p:spPr>
          <a:xfrm flipH="1">
            <a:off x="0" y="3987165"/>
            <a:ext cx="2423795" cy="30797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6337221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/>
          <a:srcRect l="11818"/>
          <a:stretch/>
        </p:blipFill>
        <p:spPr>
          <a:xfrm>
            <a:off x="-14514" y="-34451"/>
            <a:ext cx="12208966" cy="5706351"/>
          </a:xfrm>
          <a:prstGeom prst="rect">
            <a:avLst/>
          </a:prstGeom>
        </p:spPr>
      </p:pic>
      <p:pic>
        <p:nvPicPr>
          <p:cNvPr id="3" name="Picture 2" descr="查看图片">
            <a:extLst>
              <a:ext uri="{FF2B5EF4-FFF2-40B4-BE49-F238E27FC236}">
                <a16:creationId xmlns:a16="http://schemas.microsoft.com/office/drawing/2014/main" id="{D14D6C29-3916-8E6E-593D-CE32D3C4960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2"/>
          <a:stretch/>
        </p:blipFill>
        <p:spPr bwMode="auto">
          <a:xfrm>
            <a:off x="-14514" y="1325"/>
            <a:ext cx="12206514" cy="687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EA04820-ADA9-2A39-A05F-D123D57DED57}"/>
              </a:ext>
            </a:extLst>
          </p:cNvPr>
          <p:cNvGrpSpPr/>
          <p:nvPr userDrawn="1"/>
        </p:nvGrpSpPr>
        <p:grpSpPr>
          <a:xfrm>
            <a:off x="399587" y="436996"/>
            <a:ext cx="11392827" cy="5984008"/>
            <a:chOff x="-1163320" y="-440690"/>
            <a:chExt cx="8975680" cy="471441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B68A7EC-E23A-8A42-8E7A-A571E724DD5B}"/>
                </a:ext>
              </a:extLst>
            </p:cNvPr>
            <p:cNvSpPr/>
            <p:nvPr/>
          </p:nvSpPr>
          <p:spPr>
            <a:xfrm>
              <a:off x="-1096738" y="-351155"/>
              <a:ext cx="8842516" cy="4574298"/>
            </a:xfrm>
            <a:prstGeom prst="rect">
              <a:avLst/>
            </a:prstGeom>
            <a:solidFill>
              <a:srgbClr val="5C82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FFFFFF"/>
                </a:solidFill>
                <a:cs typeface="思源黑体 CN Medium" panose="020B0600000000000000" charset="-122"/>
              </a:endParaRPr>
            </a:p>
          </p:txBody>
        </p:sp>
        <p:sp>
          <p:nvSpPr>
            <p:cNvPr id="12" name="缺角矩形 11">
              <a:extLst>
                <a:ext uri="{FF2B5EF4-FFF2-40B4-BE49-F238E27FC236}">
                  <a16:creationId xmlns:a16="http://schemas.microsoft.com/office/drawing/2014/main" id="{968C8FA6-723D-1337-7058-EE60095F0E44}"/>
                </a:ext>
              </a:extLst>
            </p:cNvPr>
            <p:cNvSpPr/>
            <p:nvPr/>
          </p:nvSpPr>
          <p:spPr>
            <a:xfrm>
              <a:off x="-1163320" y="-440690"/>
              <a:ext cx="8975680" cy="4714418"/>
            </a:xfrm>
            <a:prstGeom prst="plaque">
              <a:avLst>
                <a:gd name="adj" fmla="val 6301"/>
              </a:avLst>
            </a:prstGeom>
            <a:gradFill>
              <a:gsLst>
                <a:gs pos="100000">
                  <a:srgbClr val="FFFEFA"/>
                </a:gs>
                <a:gs pos="1000">
                  <a:srgbClr val="FFFFFF"/>
                </a:gs>
              </a:gsLst>
              <a:lin ang="5400000" scaled="0"/>
            </a:gradFill>
            <a:ln>
              <a:solidFill>
                <a:srgbClr val="5C82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FFFFFF"/>
                </a:solidFill>
                <a:cs typeface="思源黑体 CN Medium" panose="020B0600000000000000" charset="-122"/>
              </a:endParaRPr>
            </a:p>
          </p:txBody>
        </p:sp>
      </p:grpSp>
      <p:pic>
        <p:nvPicPr>
          <p:cNvPr id="13" name="Picture 2" descr="查看图片">
            <a:extLst>
              <a:ext uri="{FF2B5EF4-FFF2-40B4-BE49-F238E27FC236}">
                <a16:creationId xmlns:a16="http://schemas.microsoft.com/office/drawing/2014/main" id="{3252BA1C-9348-8FDE-8703-64F5A781942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4" b="88043"/>
          <a:stretch/>
        </p:blipFill>
        <p:spPr bwMode="auto">
          <a:xfrm>
            <a:off x="9264352" y="1"/>
            <a:ext cx="2927648" cy="20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 userDrawn="1"/>
        </p:nvSpPr>
        <p:spPr>
          <a:xfrm>
            <a:off x="397135" y="739549"/>
            <a:ext cx="8302171" cy="2843913"/>
          </a:xfrm>
          <a:prstGeom prst="rect">
            <a:avLst/>
          </a:prstGeom>
          <a:blipFill dpi="0" rotWithShape="1">
            <a:blip r:embed="rId5">
              <a:alphaModFix amt="45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9066302" y="4158343"/>
            <a:ext cx="2641600" cy="2699657"/>
          </a:xfrm>
          <a:prstGeom prst="rect">
            <a:avLst/>
          </a:prstGeom>
          <a:blipFill dpi="0" rotWithShape="1">
            <a:blip r:embed="rId6">
              <a:alphaModFix amt="34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06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9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"/>
            <a:ext cx="1487487" cy="7012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1208EB7-E913-DCCB-E033-1AD668602B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53" b="5820"/>
          <a:stretch/>
        </p:blipFill>
        <p:spPr>
          <a:xfrm>
            <a:off x="0" y="4180114"/>
            <a:ext cx="12192000" cy="2677886"/>
          </a:xfrm>
          <a:prstGeom prst="rect">
            <a:avLst/>
          </a:prstGeom>
        </p:spPr>
      </p:pic>
      <p:pic>
        <p:nvPicPr>
          <p:cNvPr id="4" name="Picture 2" descr="查看图片">
            <a:extLst>
              <a:ext uri="{FF2B5EF4-FFF2-40B4-BE49-F238E27FC236}">
                <a16:creationId xmlns:a16="http://schemas.microsoft.com/office/drawing/2014/main" id="{20F3D433-AA00-1A07-654D-139A77C86E9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4" b="88043"/>
          <a:stretch/>
        </p:blipFill>
        <p:spPr bwMode="auto">
          <a:xfrm>
            <a:off x="9264352" y="1"/>
            <a:ext cx="2927648" cy="20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A758597-8C0B-9A0A-6A1B-B8D8254FA2C3}"/>
              </a:ext>
            </a:extLst>
          </p:cNvPr>
          <p:cNvSpPr/>
          <p:nvPr userDrawn="1"/>
        </p:nvSpPr>
        <p:spPr>
          <a:xfrm>
            <a:off x="465961" y="792192"/>
            <a:ext cx="8302171" cy="2843913"/>
          </a:xfrm>
          <a:prstGeom prst="rect">
            <a:avLst/>
          </a:prstGeom>
          <a:blipFill dpi="0" rotWithShape="1">
            <a:blip r:embed="rId5">
              <a:alphaModFix amt="45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1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3362E8-B49B-FF15-9013-6DC4FBC4F6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DE8C2B1-75ED-7D55-95CA-6EC81CBD7F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21A2F5-7682-2B8D-A06C-D5FB53555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8A2136-A3E5-45A5-4E97-5E686C9C2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41FD3B-DD4E-00C6-40BF-E809D4446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55403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167FDB-D1F3-D8CB-3C7D-EBB5CDBD7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9E0A5F-77D7-A352-3D9A-7E3CBACAA0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956690-790D-C801-75E0-A966A6F6C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DFD14D-70B1-9AE3-BCFF-182C2EAD6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D847FE-D674-DDED-AC8B-2B2549E00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293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717C53-0A68-5F2F-6888-6E5502F91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CE2F78-ABB5-EC92-FCD5-E2A7AE4CF3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0E35D0-1407-B248-4A44-0A75C8083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89E666-80FC-65C8-263B-79A79D2E2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5F9CB7-52A9-9F31-3AFD-7F9A33B3F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88029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1059D4-30D6-B3CA-C9ED-BA3EB556D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A70D15-6EF5-9863-8D0C-3127B9BB7C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A1F0F62-5D02-46F8-7A08-2D8682A84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3FD06E-8830-ADE1-8FA3-937EBE0DD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44A94FD-2FBA-D94F-5A09-80504B581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45BF04-54A9-B4CC-1A58-BE2CD0B41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35090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B274BD-2745-231F-8565-65C53CC7A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5CEEC0-9EA4-1AA2-131C-DA70CB864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72F92CF-1820-4F15-14B7-6AA172D526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BC8398D-E195-D2C0-D290-E072FB1700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155C4D0-2CB6-1030-CDEE-6CF6B5D2B9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211B50C-8913-6000-71EB-8DE38E1BA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29D61CE-3554-F13B-93BA-EE7CF91C7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D7820A8-8E78-A9F8-3D48-0CB6A86FF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3021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530E7D-3CA5-80BC-5D76-79358BEB4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CD51F9-31FA-34DC-E02B-5937B7B00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B8073EA-0E95-FAB4-35F2-ED18AAF88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35BCF7-7F98-5B9E-21F0-B2170172B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7821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8F65F18-DC18-D32A-8944-B8218E923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CEE658B-DCF3-660A-4E54-30A712832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6B4F02-8A58-0AEB-1AE7-C44458ABB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91843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D9F536-4F8A-B05A-5AEC-EC4835474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13D70B-22B0-7C51-4525-898BF9CA8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9E3470C-A5E3-218D-4930-FE5A3A2CDF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5B554E-D60D-E7CF-1929-B1CE0CCF0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C3704C-299C-01B5-33E2-C4FD7AE68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BB73D9F-3FDC-1677-A50F-BDB9D8D4B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85459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E7781C-E139-3BD8-FFF8-CDC8CD764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068D126-33DC-0061-4CA9-79B27B4D82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FC796F9-7472-C8BF-C650-6145016651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617D9D-B26E-5278-9D4C-16989915C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22A81D-F1EE-328F-EF61-88DE56608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B6CB59-C2EA-9CAA-C496-7CB839D9C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829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E97618-0355-7BB2-9BBD-7A4E10B1D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65ECDB2-D19F-CD72-B3D1-BE45B3F072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1DA3AB-7B8E-FE0D-1527-7609CB96D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E8ADC1-E650-CB67-4152-A62E9EA1D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CF0E80-698E-2E69-B456-4AC504593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3944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D7C6A5F-4E54-05AD-0C74-C89C14199C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E50F5D-D425-8835-E3CD-762B8A5AAD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C19B9F-004D-622B-2AD7-A4AE9DA10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9D3E26-C7E0-909C-409E-9DB04E99C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3FB0DC-879C-304F-AFC1-4D544AF1D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37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75204-F443-4CD3-B975-AA6C199ECCA2}" type="datetimeFigureOut">
              <a:rPr lang="zh-CN" altLang="en-US"/>
              <a:t>2025/1/26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EB64F-2197-4BB0-9FC8-4219BAAA0E6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  <p:sldLayoutId id="2147483660" r:id="rId18"/>
    <p:sldLayoutId id="2147483661" r:id="rId19"/>
    <p:sldLayoutId id="2147483662" r:id="rId20"/>
    <p:sldLayoutId id="2147483663" r:id="rId21"/>
    <p:sldLayoutId id="2147483664" r:id="rId22"/>
    <p:sldLayoutId id="2147483665" r:id="rId23"/>
    <p:sldLayoutId id="2147483666" r:id="rId24"/>
    <p:sldLayoutId id="2147483667" r:id="rId25"/>
    <p:sldLayoutId id="2147483668" r:id="rId26"/>
    <p:sldLayoutId id="2147483669" r:id="rId27"/>
    <p:sldLayoutId id="2147483670" r:id="rId28"/>
    <p:sldLayoutId id="2147483671" r:id="rId29"/>
    <p:sldLayoutId id="2147483672" r:id="rId30"/>
    <p:sldLayoutId id="2147483673" r:id="rId31"/>
    <p:sldLayoutId id="2147483674" r:id="rId32"/>
    <p:sldLayoutId id="2147483675" r:id="rId33"/>
    <p:sldLayoutId id="2147483676" r:id="rId34"/>
    <p:sldLayoutId id="2147483677" r:id="rId35"/>
    <p:sldLayoutId id="2147483678" r:id="rId36"/>
    <p:sldLayoutId id="2147483679" r:id="rId37"/>
    <p:sldLayoutId id="2147483680" r:id="rId38"/>
    <p:sldLayoutId id="2147483681" r:id="rId39"/>
    <p:sldLayoutId id="2147483682" r:id="rId40"/>
    <p:sldLayoutId id="2147483683" r:id="rId41"/>
    <p:sldLayoutId id="2147483684" r:id="rId42"/>
    <p:sldLayoutId id="2147483685" r:id="rId43"/>
    <p:sldLayoutId id="2147483686" r:id="rId44"/>
    <p:sldLayoutId id="2147483687" r:id="rId45"/>
    <p:sldLayoutId id="2147483688" r:id="rId46"/>
    <p:sldLayoutId id="2147483689" r:id="rId47"/>
    <p:sldLayoutId id="2147483690" r:id="rId48"/>
    <p:sldLayoutId id="2147483691" r:id="rId49"/>
    <p:sldLayoutId id="2147483692" r:id="rId50"/>
    <p:sldLayoutId id="2147483693" r:id="rId51"/>
    <p:sldLayoutId id="2147483694" r:id="rId52"/>
    <p:sldLayoutId id="2147483695" r:id="rId53"/>
    <p:sldLayoutId id="2147483696" r:id="rId54"/>
    <p:sldLayoutId id="2147483697" r:id="rId55"/>
    <p:sldLayoutId id="2147483698" r:id="rId56"/>
    <p:sldLayoutId id="2147483699" r:id="rId57"/>
    <p:sldLayoutId id="2147483700" r:id="rId58"/>
    <p:sldLayoutId id="2147483701" r:id="rId59"/>
    <p:sldLayoutId id="2147483702" r:id="rId60"/>
    <p:sldLayoutId id="2147483703" r:id="rId61"/>
    <p:sldLayoutId id="2147483704" r:id="rId62"/>
    <p:sldLayoutId id="2147483705" r:id="rId63"/>
    <p:sldLayoutId id="2147483706" r:id="rId64"/>
    <p:sldLayoutId id="2147483707" r:id="rId65"/>
    <p:sldLayoutId id="2147483708" r:id="rId66"/>
    <p:sldLayoutId id="2147483709" r:id="rId67"/>
    <p:sldLayoutId id="2147483710" r:id="rId68"/>
    <p:sldLayoutId id="2147483711" r:id="rId69"/>
    <p:sldLayoutId id="2147483712" r:id="rId70"/>
    <p:sldLayoutId id="2147483713" r:id="rId71"/>
    <p:sldLayoutId id="2147483714" r:id="rId72"/>
    <p:sldLayoutId id="2147483715" r:id="rId73"/>
    <p:sldLayoutId id="2147483716" r:id="rId74"/>
  </p:sldLayoutIdLst>
  <mc:AlternateContent xmlns:mc="http://schemas.openxmlformats.org/markup-compatibility/2006" xmlns:p14="http://schemas.microsoft.com/office/powerpoint/2010/main">
    <mc:Choice Requires="p14">
      <p:transition spd="med" advTm="0">
        <p14:flythrough/>
      </p:transition>
    </mc:Choice>
    <mc:Fallback xmlns="">
      <p:transition spd="med" advTm="0">
        <p:fade/>
      </p:transition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E0F1CC-1DA8-9EDD-1BB3-8CD2A41AA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AEDB0D4-8B6E-2617-FAD3-A8E2FA582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79AC8B-0AD8-F69F-09C5-18714682AE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FFD6A-8BB9-418B-AB43-26A2162D7F4B}" type="datetimeFigureOut">
              <a:rPr lang="zh-CN" altLang="en-US" smtClean="0"/>
              <a:t>2025/1/26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01826D-553D-DD1C-24D4-A0D4346B9E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A6EF03-642C-7D0F-1021-1E34DF3EB9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25AD6-023D-483A-8A9A-71B333D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702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5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490EB-110C-E986-ABCD-B440771E7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A430483-1AB8-1798-089E-60971EBEF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06" y="2142370"/>
            <a:ext cx="2639949" cy="440737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AF35B0D-0580-478B-0A02-8BAE964211EE}"/>
              </a:ext>
            </a:extLst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14681" y="-196622"/>
            <a:ext cx="3190876" cy="355142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B801A3A-C218-0851-903D-C11F4E232DD5}"/>
              </a:ext>
            </a:extLst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-194447" y="4791863"/>
            <a:ext cx="4775192" cy="190845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64FF3B4-DEB4-1110-2E76-BB8A5D5688BC}"/>
              </a:ext>
            </a:extLst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046458" y="4737688"/>
            <a:ext cx="4775193" cy="212031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094CE29-5646-0C15-58E0-6BAFB43CD698}"/>
              </a:ext>
            </a:extLst>
          </p:cNvPr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27381" y="1225257"/>
            <a:ext cx="4159829" cy="237417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A046854-F3FB-ADDB-600F-DBFB67E683D0}"/>
              </a:ext>
            </a:extLst>
          </p:cNvPr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2944761" y="1429894"/>
            <a:ext cx="1235274" cy="49725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24C0E421-8D36-5B21-E07E-CBA735735E08}"/>
              </a:ext>
            </a:extLst>
          </p:cNvPr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8600092" y="5316588"/>
            <a:ext cx="1027740" cy="41370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F4CBEE64-9D5D-1F20-384C-C1C113F00B2E}"/>
              </a:ext>
            </a:extLst>
          </p:cNvPr>
          <p:cNvSpPr txBox="1"/>
          <p:nvPr/>
        </p:nvSpPr>
        <p:spPr>
          <a:xfrm>
            <a:off x="2805593" y="1512173"/>
            <a:ext cx="6584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u="none" strike="noStrike" kern="1200" cap="none" spc="-300" normalizeH="0" baseline="0" noProof="0" dirty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/>
              </a:rPr>
              <a:t>五个秘籍</a:t>
            </a:r>
            <a:endParaRPr kumimoji="0" lang="en-US" altLang="zh-CN" sz="7200" u="none" strike="noStrike" kern="1200" cap="none" spc="-300" normalizeH="0" baseline="0" noProof="0" dirty="0">
              <a:ln w="0">
                <a:solidFill>
                  <a:srgbClr val="262626"/>
                </a:solidFill>
              </a:ln>
              <a:solidFill>
                <a:srgbClr val="26262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u="none" strike="noStrike" kern="1200" cap="none" spc="-300" normalizeH="0" baseline="0" noProof="0" dirty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/>
              </a:rPr>
              <a:t>带出好班级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5BD2B0-246D-CB20-4B9E-A6B280001FC7}"/>
              </a:ext>
            </a:extLst>
          </p:cNvPr>
          <p:cNvSpPr/>
          <p:nvPr/>
        </p:nvSpPr>
        <p:spPr>
          <a:xfrm>
            <a:off x="3096183" y="4315821"/>
            <a:ext cx="6004745" cy="43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altLang="zh-CN" sz="2800" dirty="0">
                <a:solidFill>
                  <a:srgbClr val="262626"/>
                </a:solidFill>
                <a:latin typeface="华文黑体"/>
                <a:ea typeface="华文行楷" panose="02010800040101010101" pitchFamily="2" charset="-122"/>
                <a:sym typeface="Arial" panose="020B0604020202020204"/>
              </a:rPr>
              <a:t>—— </a:t>
            </a:r>
            <a:r>
              <a:rPr lang="zh-CN" altLang="en-US" sz="2800" dirty="0">
                <a:solidFill>
                  <a:srgbClr val="262626"/>
                </a:solidFill>
                <a:latin typeface="华文黑体"/>
                <a:ea typeface="华文行楷" panose="02010800040101010101" pitchFamily="2" charset="-122"/>
                <a:sym typeface="Arial" panose="020B0604020202020204"/>
              </a:rPr>
              <a:t>班主任经验分享</a:t>
            </a:r>
            <a:r>
              <a:rPr lang="en-US" altLang="zh-CN" sz="2800" dirty="0">
                <a:solidFill>
                  <a:srgbClr val="262626"/>
                </a:solidFill>
                <a:latin typeface="华文黑体"/>
                <a:ea typeface="华文行楷" panose="02010800040101010101" pitchFamily="2" charset="-122"/>
                <a:sym typeface="Arial" panose="020B0604020202020204"/>
              </a:rPr>
              <a:t>——</a:t>
            </a:r>
            <a:endParaRPr lang="zh-CN" altLang="en-US" sz="2800" dirty="0">
              <a:solidFill>
                <a:srgbClr val="262626"/>
              </a:solidFill>
              <a:latin typeface="华文黑体"/>
              <a:ea typeface="华文行楷" panose="02010800040101010101" pitchFamily="2" charset="-122"/>
              <a:sym typeface="Arial" panose="020B0604020202020204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87869EC-ED5A-7876-00DE-C81596703142}"/>
              </a:ext>
            </a:extLst>
          </p:cNvPr>
          <p:cNvSpPr/>
          <p:nvPr/>
        </p:nvSpPr>
        <p:spPr>
          <a:xfrm>
            <a:off x="3715678" y="4963944"/>
            <a:ext cx="4891695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汇报人：</a:t>
            </a:r>
            <a:r>
              <a:rPr lang="en-US" altLang="zh-CN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XXX</a:t>
            </a: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   时间：</a:t>
            </a:r>
            <a:r>
              <a:rPr lang="en-US" altLang="zh-CN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2024</a:t>
            </a: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年</a:t>
            </a:r>
            <a:r>
              <a:rPr lang="en-US" altLang="zh-CN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X</a:t>
            </a: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月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DA9573C-3FCE-75D5-8025-A6B9EA4F207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32440" y="2436286"/>
            <a:ext cx="2470733" cy="40332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949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907" y="1780190"/>
            <a:ext cx="1467055" cy="120031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“炼”情绪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45878" y="2087961"/>
            <a:ext cx="5106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pPr algn="just"/>
            <a:r>
              <a:rPr lang="zh-CN" altLang="en-US" sz="3200" dirty="0">
                <a:latin typeface="华文黑体"/>
                <a:ea typeface="汉仪大宋简"/>
                <a:sym typeface="Arial" panose="020B0604020202020204"/>
              </a:rPr>
              <a:t>冷静思考</a:t>
            </a:r>
          </a:p>
        </p:txBody>
      </p:sp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2424950" y="3312329"/>
            <a:ext cx="7342093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just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在自己烦躁或学生犯错的时候，尽可能的提醒自己，深呼吸，调整情绪。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华文黑体"/>
              <a:ea typeface="汉仪大宋简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907" y="1780190"/>
            <a:ext cx="1467055" cy="120031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“炼”情绪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45878" y="2087961"/>
            <a:ext cx="5106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pPr algn="just"/>
            <a:r>
              <a:rPr lang="zh-CN" altLang="en-US" sz="3200" dirty="0">
                <a:latin typeface="华文黑体"/>
                <a:ea typeface="汉仪大宋简"/>
                <a:sym typeface="Arial" panose="020B0604020202020204"/>
              </a:rPr>
              <a:t>正面面对</a:t>
            </a:r>
          </a:p>
        </p:txBody>
      </p:sp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2424950" y="3312329"/>
            <a:ext cx="7342093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just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面对学生所犯错误，一定要耐心，调整好自己的情绪，了解事情的起因、经过和结果，理智地做出正确的判断，选择恰当方式处理。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华文黑体"/>
              <a:ea typeface="汉仪大宋简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907" y="1780190"/>
            <a:ext cx="1467055" cy="120031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“炼”情绪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45878" y="2087961"/>
            <a:ext cx="5106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pPr algn="just"/>
            <a:r>
              <a:rPr lang="zh-CN" altLang="en-US" sz="3200" dirty="0">
                <a:latin typeface="华文黑体"/>
                <a:ea typeface="汉仪大宋简"/>
                <a:sym typeface="Arial" panose="020B0604020202020204"/>
              </a:rPr>
              <a:t>寻求帮助</a:t>
            </a:r>
          </a:p>
        </p:txBody>
      </p:sp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2424950" y="3312329"/>
            <a:ext cx="7342093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just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当出现不知道怎么解决的事情或者超过自己能力范围的事情时，可以向有经验的老教师、教务主任、校长等寻求支持和帮助，要相信一定有很好的经验和方法来解决问题，只是我们暂时还没掌握。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华文黑体"/>
              <a:ea typeface="汉仪大宋简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401" y="3924263"/>
            <a:ext cx="4454349" cy="345487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45870" y="360741"/>
            <a:ext cx="3059279" cy="27517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92393" y="1736607"/>
            <a:ext cx="1235274" cy="49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958062" y="4969943"/>
            <a:ext cx="1027740" cy="41370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198432" y="2377888"/>
            <a:ext cx="5820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zh-CN" altLang="en-US" sz="4400" dirty="0">
                <a:latin typeface="Arial" panose="020B0604020202020204"/>
                <a:ea typeface="汉仪大宋简"/>
                <a:sym typeface="Arial" panose="020B0604020202020204"/>
              </a:rPr>
              <a:t>第三个秘籍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20798" y="3182185"/>
            <a:ext cx="68370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-300" dirty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Arial" panose="020B0604020202020204"/>
                <a:ea typeface="汉仪大宋简"/>
                <a:sym typeface="Arial" panose="020B0604020202020204"/>
              </a:rPr>
              <a:t>“炼”本领</a:t>
            </a:r>
            <a:endParaRPr lang="en-US" altLang="zh-CN" sz="8800" b="1" spc="-300" dirty="0">
              <a:ln w="0">
                <a:solidFill>
                  <a:srgbClr val="262626"/>
                </a:solidFill>
              </a:ln>
              <a:solidFill>
                <a:srgbClr val="262626"/>
              </a:solidFill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8508" y="1577199"/>
            <a:ext cx="1467055" cy="1200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sp>
        <p:nvSpPr>
          <p:cNvPr id="9" name="流程图: 接点 25"/>
          <p:cNvSpPr/>
          <p:nvPr/>
        </p:nvSpPr>
        <p:spPr bwMode="auto">
          <a:xfrm>
            <a:off x="7336152" y="2117867"/>
            <a:ext cx="3153306" cy="3151169"/>
          </a:xfrm>
          <a:prstGeom prst="flowChartConnector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grpSp>
        <p:nvGrpSpPr>
          <p:cNvPr id="18" name="组合 55"/>
          <p:cNvGrpSpPr/>
          <p:nvPr/>
        </p:nvGrpSpPr>
        <p:grpSpPr bwMode="auto">
          <a:xfrm>
            <a:off x="1650371" y="2383146"/>
            <a:ext cx="5067772" cy="2573516"/>
            <a:chOff x="856452" y="3718939"/>
            <a:chExt cx="5067100" cy="2571889"/>
          </a:xfrm>
        </p:grpSpPr>
        <p:grpSp>
          <p:nvGrpSpPr>
            <p:cNvPr id="21" name="组合 11"/>
            <p:cNvGrpSpPr/>
            <p:nvPr/>
          </p:nvGrpSpPr>
          <p:grpSpPr bwMode="auto">
            <a:xfrm>
              <a:off x="945338" y="3718939"/>
              <a:ext cx="4978214" cy="2571889"/>
              <a:chOff x="7654074" y="1339547"/>
              <a:chExt cx="3949198" cy="2569648"/>
            </a:xfrm>
          </p:grpSpPr>
          <p:sp>
            <p:nvSpPr>
              <p:cNvPr id="23" name="文本框 12"/>
              <p:cNvSpPr txBox="1">
                <a:spLocks noChangeArrowheads="1"/>
              </p:cNvSpPr>
              <p:nvPr/>
            </p:nvSpPr>
            <p:spPr bwMode="auto">
              <a:xfrm>
                <a:off x="7752808" y="1339547"/>
                <a:ext cx="3686297" cy="583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 lvl="0"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3200" spc="-300" dirty="0">
                    <a:ln w="0">
                      <a:solidFill>
                        <a:srgbClr val="262626"/>
                      </a:solidFill>
                    </a:ln>
                    <a:solidFill>
                      <a:srgbClr val="262626"/>
                    </a:solidFill>
                    <a:latin typeface="华文黑体"/>
                    <a:ea typeface="汉仪大宋简"/>
                    <a:sym typeface="Arial" panose="020B0604020202020204"/>
                  </a:rPr>
                  <a:t>师者，所以传道受业解惑也</a:t>
                </a: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7654074" y="2025308"/>
                <a:ext cx="3824162" cy="14266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14"/>
              <p:cNvSpPr txBox="1">
                <a:spLocks noChangeArrowheads="1"/>
              </p:cNvSpPr>
              <p:nvPr/>
            </p:nvSpPr>
            <p:spPr bwMode="auto">
              <a:xfrm>
                <a:off x="7752808" y="2157506"/>
                <a:ext cx="3850464" cy="17516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22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400">
                    <a:solidFill>
                      <a:srgbClr val="433A4B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 lvl="0" algn="just">
                  <a:lnSpc>
                    <a:spcPct val="150000"/>
                  </a:lnSpc>
                  <a:defRPr/>
                </a:pPr>
                <a:r>
                  <a:rPr lang="zh-CN" altLang="en-US" sz="2400" dirty="0">
                    <a:solidFill>
                      <a:srgbClr val="262626"/>
                    </a:solidFill>
                    <a:latin typeface="华文黑体"/>
                    <a:ea typeface="汉仪大宋简"/>
                    <a:sym typeface="Arial" panose="020B0604020202020204"/>
                  </a:rPr>
                  <a:t>班主任是班级管理的直接组织者和实施者</a:t>
                </a:r>
                <a:r>
                  <a:rPr lang="en-US" altLang="zh-CN" sz="2400" dirty="0">
                    <a:solidFill>
                      <a:srgbClr val="262626"/>
                    </a:solidFill>
                    <a:latin typeface="华文黑体"/>
                    <a:ea typeface="汉仪大宋简"/>
                    <a:sym typeface="Arial" panose="020B0604020202020204"/>
                  </a:rPr>
                  <a:t>,</a:t>
                </a:r>
                <a:r>
                  <a:rPr lang="zh-CN" altLang="en-US" sz="2400" dirty="0">
                    <a:solidFill>
                      <a:srgbClr val="262626"/>
                    </a:solidFill>
                    <a:latin typeface="华文黑体"/>
                    <a:ea typeface="汉仪大宋简"/>
                    <a:sym typeface="Arial" panose="020B0604020202020204"/>
                  </a:rPr>
                  <a:t>是学生发展的指导者，在各个方面都具有很强的示范作用。</a:t>
                </a: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华文黑体"/>
                  <a:ea typeface="汉仪大宋简"/>
                  <a:sym typeface="Arial" panose="020B0604020202020204"/>
                </a:endParaRPr>
              </a:p>
            </p:txBody>
          </p:sp>
        </p:grpSp>
        <p:sp>
          <p:nvSpPr>
            <p:cNvPr id="20" name="流程图: 接点 53"/>
            <p:cNvSpPr/>
            <p:nvPr/>
          </p:nvSpPr>
          <p:spPr bwMode="auto">
            <a:xfrm>
              <a:off x="856452" y="4321214"/>
              <a:ext cx="174602" cy="174515"/>
            </a:xfrm>
            <a:prstGeom prst="flowChartConnector">
              <a:avLst/>
            </a:prstGeom>
            <a:solidFill>
              <a:srgbClr val="433A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汉仪大宋简"/>
                <a:sym typeface="Arial" panose="020B0604020202020204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2701" y="2000097"/>
            <a:ext cx="3239459" cy="29624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“炼”本领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2322" y="705057"/>
            <a:ext cx="3578757" cy="332968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3103" y="3405211"/>
            <a:ext cx="3456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latin typeface="华文黑体"/>
              </a:rPr>
              <a:t>学习和更新自己的学科知识，提高教学水平，确保教学内容既深入又生动。</a:t>
            </a:r>
          </a:p>
        </p:txBody>
      </p:sp>
      <p:sp>
        <p:nvSpPr>
          <p:cNvPr id="13" name="流程图: 接点 25"/>
          <p:cNvSpPr/>
          <p:nvPr/>
        </p:nvSpPr>
        <p:spPr bwMode="auto">
          <a:xfrm>
            <a:off x="4222807" y="1348082"/>
            <a:ext cx="4724493" cy="4721291"/>
          </a:xfrm>
          <a:prstGeom prst="flowChartConnector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066" y="2469205"/>
            <a:ext cx="3462795" cy="41030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“炼”本领</a:t>
            </a:r>
          </a:p>
        </p:txBody>
      </p:sp>
      <p:sp>
        <p:nvSpPr>
          <p:cNvPr id="11" name="TextBox 97"/>
          <p:cNvSpPr txBox="1"/>
          <p:nvPr/>
        </p:nvSpPr>
        <p:spPr>
          <a:xfrm>
            <a:off x="5023103" y="2302836"/>
            <a:ext cx="2925143" cy="738664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华文黑体"/>
                <a:cs typeface="华文黑体" pitchFamily="2" charset="-122"/>
                <a:sym typeface="Arial" panose="020B0604020202020204"/>
              </a:rPr>
              <a:t>深化专业知识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3103" y="3405211"/>
            <a:ext cx="3456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latin typeface="华文黑体"/>
              </a:rPr>
              <a:t>关注教育领域的最新发展，更新教育理念和教学方法，适应教育改革。</a:t>
            </a:r>
          </a:p>
        </p:txBody>
      </p:sp>
      <p:sp>
        <p:nvSpPr>
          <p:cNvPr id="13" name="流程图: 接点 25"/>
          <p:cNvSpPr/>
          <p:nvPr/>
        </p:nvSpPr>
        <p:spPr bwMode="auto">
          <a:xfrm>
            <a:off x="4222807" y="1348082"/>
            <a:ext cx="4724493" cy="4721291"/>
          </a:xfrm>
          <a:prstGeom prst="flowChartConnector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“炼”本领</a:t>
            </a:r>
          </a:p>
        </p:txBody>
      </p:sp>
      <p:sp>
        <p:nvSpPr>
          <p:cNvPr id="11" name="TextBox 97"/>
          <p:cNvSpPr txBox="1"/>
          <p:nvPr/>
        </p:nvSpPr>
        <p:spPr>
          <a:xfrm>
            <a:off x="5023103" y="2302836"/>
            <a:ext cx="2925143" cy="643061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262626"/>
                </a:solidFill>
                <a:latin typeface="Arial" panose="020B0604020202020204"/>
                <a:ea typeface="华文黑体"/>
                <a:cs typeface="华文黑体" pitchFamily="2" charset="-122"/>
                <a:sym typeface="Arial" panose="020B0604020202020204"/>
              </a:rPr>
              <a:t>更新教育理念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0587" y="538618"/>
            <a:ext cx="3600953" cy="32389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94963" y="2349381"/>
            <a:ext cx="4349424" cy="1775707"/>
            <a:chOff x="891471" y="2097355"/>
            <a:chExt cx="4349424" cy="177570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39" y="3876096"/>
            <a:ext cx="4187544" cy="36390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3103" y="3405211"/>
            <a:ext cx="3456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latin typeface="华文黑体"/>
              </a:rPr>
              <a:t>学习有效的班级管理策略，营造良好的班级氛围。</a:t>
            </a:r>
          </a:p>
        </p:txBody>
      </p:sp>
      <p:sp>
        <p:nvSpPr>
          <p:cNvPr id="13" name="流程图: 接点 25"/>
          <p:cNvSpPr/>
          <p:nvPr/>
        </p:nvSpPr>
        <p:spPr bwMode="auto">
          <a:xfrm>
            <a:off x="4222807" y="1348082"/>
            <a:ext cx="4724493" cy="4721291"/>
          </a:xfrm>
          <a:prstGeom prst="flowChartConnector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“炼”本领</a:t>
            </a:r>
          </a:p>
        </p:txBody>
      </p:sp>
      <p:sp>
        <p:nvSpPr>
          <p:cNvPr id="11" name="TextBox 97"/>
          <p:cNvSpPr txBox="1"/>
          <p:nvPr/>
        </p:nvSpPr>
        <p:spPr>
          <a:xfrm>
            <a:off x="5023103" y="2302836"/>
            <a:ext cx="2925143" cy="643061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262626"/>
                </a:solidFill>
                <a:latin typeface="Arial" panose="020B0604020202020204"/>
                <a:ea typeface="华文黑体"/>
                <a:cs typeface="华文黑体" pitchFamily="2" charset="-122"/>
                <a:sym typeface="Arial" panose="020B0604020202020204"/>
              </a:rPr>
              <a:t>提升带班技巧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9398" y="2302836"/>
            <a:ext cx="2642115" cy="39541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432" y="901775"/>
            <a:ext cx="1935161" cy="154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3103" y="3405211"/>
            <a:ext cx="3456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latin typeface="华文黑体"/>
              </a:rPr>
              <a:t>通过参加各种教师培训、研讨会等，不断吸收新的知识和技能。</a:t>
            </a:r>
          </a:p>
        </p:txBody>
      </p:sp>
      <p:sp>
        <p:nvSpPr>
          <p:cNvPr id="13" name="流程图: 接点 25"/>
          <p:cNvSpPr/>
          <p:nvPr/>
        </p:nvSpPr>
        <p:spPr bwMode="auto">
          <a:xfrm>
            <a:off x="4222807" y="1348082"/>
            <a:ext cx="4724493" cy="4721291"/>
          </a:xfrm>
          <a:prstGeom prst="flowChartConnector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“炼”本领</a:t>
            </a:r>
          </a:p>
        </p:txBody>
      </p:sp>
      <p:sp>
        <p:nvSpPr>
          <p:cNvPr id="11" name="TextBox 97"/>
          <p:cNvSpPr txBox="1"/>
          <p:nvPr/>
        </p:nvSpPr>
        <p:spPr>
          <a:xfrm>
            <a:off x="5023103" y="2302836"/>
            <a:ext cx="2925143" cy="643061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262626"/>
                </a:solidFill>
                <a:latin typeface="Arial" panose="020B0604020202020204"/>
                <a:ea typeface="华文黑体"/>
                <a:cs typeface="华文黑体" pitchFamily="2" charset="-122"/>
                <a:sym typeface="Arial" panose="020B0604020202020204"/>
              </a:rPr>
              <a:t>坚持终身学习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4328" y="4367608"/>
            <a:ext cx="4454349" cy="345487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83128" y="360741"/>
            <a:ext cx="3059279" cy="27517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92393" y="1736607"/>
            <a:ext cx="1235274" cy="49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958062" y="4969943"/>
            <a:ext cx="1027740" cy="41370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198432" y="2377888"/>
            <a:ext cx="5820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zh-CN" altLang="en-US" sz="4400" dirty="0">
                <a:latin typeface="Arial" panose="020B0604020202020204"/>
                <a:ea typeface="汉仪大宋简"/>
                <a:sym typeface="Arial" panose="020B0604020202020204"/>
              </a:rPr>
              <a:t>第四个秘籍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20798" y="3182185"/>
            <a:ext cx="68370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-300" dirty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Arial" panose="020B0604020202020204"/>
                <a:ea typeface="汉仪大宋简"/>
                <a:sym typeface="Arial" panose="020B0604020202020204"/>
              </a:rPr>
              <a:t>“炼”方法</a:t>
            </a:r>
            <a:endParaRPr lang="en-US" altLang="zh-CN" sz="8800" b="1" spc="-300" dirty="0">
              <a:ln w="0">
                <a:solidFill>
                  <a:srgbClr val="262626"/>
                </a:solidFill>
              </a:ln>
              <a:solidFill>
                <a:srgbClr val="262626"/>
              </a:solidFill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8508" y="1577199"/>
            <a:ext cx="1467055" cy="1200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89359" y="2207580"/>
            <a:ext cx="38132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latin typeface="华文黑体"/>
              </a:rPr>
              <a:t>班主任带班就像是</a:t>
            </a:r>
            <a:r>
              <a:rPr lang="zh-CN" altLang="en-US" sz="2400" b="1" dirty="0">
                <a:latin typeface="华文黑体"/>
              </a:rPr>
              <a:t>“打游戏”</a:t>
            </a:r>
            <a:r>
              <a:rPr lang="zh-CN" altLang="en-US" sz="2400" dirty="0">
                <a:latin typeface="华文黑体"/>
              </a:rPr>
              <a:t>一样，刚开始不知从何下手，自然晋级闯关就很艰难，</a:t>
            </a:r>
            <a:r>
              <a:rPr lang="zh-CN" altLang="en-US" sz="2400" b="1" dirty="0">
                <a:latin typeface="华文黑体"/>
              </a:rPr>
              <a:t>玩得越多，投入的时间、精力越多</a:t>
            </a:r>
            <a:r>
              <a:rPr lang="zh-CN" altLang="en-US" sz="2400" dirty="0">
                <a:latin typeface="华文黑体"/>
              </a:rPr>
              <a:t>，就越能掌握闯关的要领，晋级自然也就轻松多了。</a:t>
            </a:r>
          </a:p>
        </p:txBody>
      </p:sp>
      <p:sp>
        <p:nvSpPr>
          <p:cNvPr id="13" name="流程图: 接点 25"/>
          <p:cNvSpPr/>
          <p:nvPr/>
        </p:nvSpPr>
        <p:spPr bwMode="auto">
          <a:xfrm>
            <a:off x="3141514" y="705438"/>
            <a:ext cx="5422417" cy="5418742"/>
          </a:xfrm>
          <a:prstGeom prst="flowChartConnector">
            <a:avLst/>
          </a:prstGeom>
          <a:noFill/>
          <a:ln>
            <a:solidFill>
              <a:srgbClr val="72727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pic>
        <p:nvPicPr>
          <p:cNvPr id="14" name="Picture 2" descr="D:\My Documents\My Pictures\人物剪影\马上人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487" y="-46514"/>
            <a:ext cx="4581529" cy="724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142" y="2207580"/>
            <a:ext cx="2800741" cy="4191585"/>
          </a:xfrm>
          <a:prstGeom prst="rect">
            <a:avLst/>
          </a:prstGeom>
        </p:spPr>
      </p:pic>
      <p:pic>
        <p:nvPicPr>
          <p:cNvPr id="16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59677">
            <a:off x="1310776" y="896132"/>
            <a:ext cx="1907677" cy="96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17736" y="1827170"/>
            <a:ext cx="4826082" cy="4660141"/>
            <a:chOff x="1189416" y="1807704"/>
            <a:chExt cx="4826082" cy="4660141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2385966" y="4562579"/>
              <a:ext cx="3629532" cy="190526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89416" y="1807704"/>
              <a:ext cx="3065083" cy="4616861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119011" y="1888465"/>
            <a:ext cx="857978" cy="850259"/>
            <a:chOff x="5119011" y="1888465"/>
            <a:chExt cx="857978" cy="850259"/>
          </a:xfrm>
        </p:grpSpPr>
        <p:grpSp>
          <p:nvGrpSpPr>
            <p:cNvPr id="21" name="组合 20"/>
            <p:cNvGrpSpPr/>
            <p:nvPr/>
          </p:nvGrpSpPr>
          <p:grpSpPr>
            <a:xfrm rot="17392927">
              <a:off x="5122870" y="1884606"/>
              <a:ext cx="850259" cy="857978"/>
              <a:chOff x="7018338" y="5334002"/>
              <a:chExt cx="1223963" cy="1235075"/>
            </a:xfrm>
            <a:solidFill>
              <a:srgbClr val="433A4B"/>
            </a:solidFill>
          </p:grpSpPr>
          <p:sp>
            <p:nvSpPr>
              <p:cNvPr id="22" name="Freeform 5463"/>
              <p:cNvSpPr/>
              <p:nvPr/>
            </p:nvSpPr>
            <p:spPr bwMode="auto">
              <a:xfrm>
                <a:off x="7623176" y="5334002"/>
                <a:ext cx="19050" cy="14288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3" name="Freeform 5464"/>
              <p:cNvSpPr/>
              <p:nvPr/>
            </p:nvSpPr>
            <p:spPr bwMode="auto">
              <a:xfrm>
                <a:off x="7656513" y="5341939"/>
                <a:ext cx="19050" cy="6350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4" name="Freeform 5465"/>
              <p:cNvSpPr/>
              <p:nvPr/>
            </p:nvSpPr>
            <p:spPr bwMode="auto">
              <a:xfrm>
                <a:off x="7645401" y="5337177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5" name="Freeform 5466"/>
              <p:cNvSpPr/>
              <p:nvPr/>
            </p:nvSpPr>
            <p:spPr bwMode="auto">
              <a:xfrm>
                <a:off x="7526338" y="5353052"/>
                <a:ext cx="11113" cy="6350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6" name="Line 5467"/>
              <p:cNvSpPr>
                <a:spLocks noChangeShapeType="1"/>
              </p:cNvSpPr>
              <p:nvPr/>
            </p:nvSpPr>
            <p:spPr bwMode="auto">
              <a:xfrm>
                <a:off x="8129588" y="61452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7" name="Line 5468"/>
              <p:cNvSpPr>
                <a:spLocks noChangeShapeType="1"/>
              </p:cNvSpPr>
              <p:nvPr/>
            </p:nvSpPr>
            <p:spPr bwMode="auto">
              <a:xfrm>
                <a:off x="8129588" y="61452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8" name="Freeform 5469"/>
              <p:cNvSpPr>
                <a:spLocks noEditPoints="1"/>
              </p:cNvSpPr>
              <p:nvPr/>
            </p:nvSpPr>
            <p:spPr bwMode="auto">
              <a:xfrm>
                <a:off x="7092951" y="5356227"/>
                <a:ext cx="403225" cy="31115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9" name="Freeform 5470"/>
              <p:cNvSpPr/>
              <p:nvPr/>
            </p:nvSpPr>
            <p:spPr bwMode="auto">
              <a:xfrm>
                <a:off x="7499351" y="5356227"/>
                <a:ext cx="11113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30" name="Freeform 5471"/>
              <p:cNvSpPr/>
              <p:nvPr/>
            </p:nvSpPr>
            <p:spPr bwMode="auto">
              <a:xfrm>
                <a:off x="7029451" y="5856289"/>
                <a:ext cx="30163" cy="71438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31" name="Freeform 5472"/>
              <p:cNvSpPr/>
              <p:nvPr/>
            </p:nvSpPr>
            <p:spPr bwMode="auto">
              <a:xfrm>
                <a:off x="7743826" y="5348289"/>
                <a:ext cx="288925" cy="15875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32" name="Freeform 5473"/>
              <p:cNvSpPr>
                <a:spLocks noEditPoints="1"/>
              </p:cNvSpPr>
              <p:nvPr/>
            </p:nvSpPr>
            <p:spPr bwMode="auto">
              <a:xfrm>
                <a:off x="7018338" y="5584827"/>
                <a:ext cx="1223963" cy="98425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5201273" y="1942779"/>
              <a:ext cx="5925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rPr>
                <a:t>壹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516915" y="1952777"/>
            <a:ext cx="3415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sz="3600" dirty="0">
                <a:latin typeface="华文黑体"/>
                <a:ea typeface="汉仪大宋简"/>
                <a:sym typeface="Arial" panose="020B0604020202020204"/>
              </a:rPr>
              <a:t>定 目 标</a:t>
            </a:r>
          </a:p>
        </p:txBody>
      </p:sp>
      <p:sp>
        <p:nvSpPr>
          <p:cNvPr id="35" name="文本框 14"/>
          <p:cNvSpPr txBox="1">
            <a:spLocks noChangeArrowheads="1"/>
          </p:cNvSpPr>
          <p:nvPr/>
        </p:nvSpPr>
        <p:spPr bwMode="auto">
          <a:xfrm>
            <a:off x="6516915" y="2707063"/>
            <a:ext cx="4477243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just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通过召开班会的方式帮助学生设定长期目标和短期目标，大到每个人一生的规划，小到认真听好一节课，根据不同的学生需求，帮助他们设立合适的目标。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华文黑体"/>
              <a:ea typeface="汉仪大宋简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119011" y="1888465"/>
            <a:ext cx="857978" cy="850259"/>
            <a:chOff x="5119011" y="1888465"/>
            <a:chExt cx="857978" cy="850259"/>
          </a:xfrm>
        </p:grpSpPr>
        <p:grpSp>
          <p:nvGrpSpPr>
            <p:cNvPr id="21" name="组合 20"/>
            <p:cNvGrpSpPr/>
            <p:nvPr/>
          </p:nvGrpSpPr>
          <p:grpSpPr>
            <a:xfrm rot="17392927">
              <a:off x="5122870" y="1884606"/>
              <a:ext cx="850259" cy="857978"/>
              <a:chOff x="7018338" y="5334002"/>
              <a:chExt cx="1223963" cy="1235075"/>
            </a:xfrm>
            <a:solidFill>
              <a:srgbClr val="433A4B"/>
            </a:solidFill>
          </p:grpSpPr>
          <p:sp>
            <p:nvSpPr>
              <p:cNvPr id="22" name="Freeform 5463"/>
              <p:cNvSpPr/>
              <p:nvPr/>
            </p:nvSpPr>
            <p:spPr bwMode="auto">
              <a:xfrm>
                <a:off x="7623176" y="5334002"/>
                <a:ext cx="19050" cy="14288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3" name="Freeform 5464"/>
              <p:cNvSpPr/>
              <p:nvPr/>
            </p:nvSpPr>
            <p:spPr bwMode="auto">
              <a:xfrm>
                <a:off x="7656513" y="5341939"/>
                <a:ext cx="19050" cy="6350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4" name="Freeform 5465"/>
              <p:cNvSpPr/>
              <p:nvPr/>
            </p:nvSpPr>
            <p:spPr bwMode="auto">
              <a:xfrm>
                <a:off x="7645401" y="5337177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5" name="Freeform 5466"/>
              <p:cNvSpPr/>
              <p:nvPr/>
            </p:nvSpPr>
            <p:spPr bwMode="auto">
              <a:xfrm>
                <a:off x="7526338" y="5353052"/>
                <a:ext cx="11113" cy="6350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6" name="Line 5467"/>
              <p:cNvSpPr>
                <a:spLocks noChangeShapeType="1"/>
              </p:cNvSpPr>
              <p:nvPr/>
            </p:nvSpPr>
            <p:spPr bwMode="auto">
              <a:xfrm>
                <a:off x="8129588" y="61452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7" name="Line 5468"/>
              <p:cNvSpPr>
                <a:spLocks noChangeShapeType="1"/>
              </p:cNvSpPr>
              <p:nvPr/>
            </p:nvSpPr>
            <p:spPr bwMode="auto">
              <a:xfrm>
                <a:off x="8129588" y="61452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8" name="Freeform 5469"/>
              <p:cNvSpPr>
                <a:spLocks noEditPoints="1"/>
              </p:cNvSpPr>
              <p:nvPr/>
            </p:nvSpPr>
            <p:spPr bwMode="auto">
              <a:xfrm>
                <a:off x="7092951" y="5356227"/>
                <a:ext cx="403225" cy="31115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9" name="Freeform 5470"/>
              <p:cNvSpPr/>
              <p:nvPr/>
            </p:nvSpPr>
            <p:spPr bwMode="auto">
              <a:xfrm>
                <a:off x="7499351" y="5356227"/>
                <a:ext cx="11113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30" name="Freeform 5471"/>
              <p:cNvSpPr/>
              <p:nvPr/>
            </p:nvSpPr>
            <p:spPr bwMode="auto">
              <a:xfrm>
                <a:off x="7029451" y="5856289"/>
                <a:ext cx="30163" cy="71438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31" name="Freeform 5472"/>
              <p:cNvSpPr/>
              <p:nvPr/>
            </p:nvSpPr>
            <p:spPr bwMode="auto">
              <a:xfrm>
                <a:off x="7743826" y="5348289"/>
                <a:ext cx="288925" cy="15875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32" name="Freeform 5473"/>
              <p:cNvSpPr>
                <a:spLocks noEditPoints="1"/>
              </p:cNvSpPr>
              <p:nvPr/>
            </p:nvSpPr>
            <p:spPr bwMode="auto">
              <a:xfrm>
                <a:off x="7018338" y="5584827"/>
                <a:ext cx="1223963" cy="98425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5201273" y="1942779"/>
              <a:ext cx="5925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rPr>
                <a:t>贰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516915" y="1952777"/>
            <a:ext cx="3415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sz="3600" dirty="0">
                <a:latin typeface="华文黑体"/>
                <a:ea typeface="汉仪大宋简"/>
                <a:sym typeface="Arial" panose="020B0604020202020204"/>
              </a:rPr>
              <a:t>定 制 度</a:t>
            </a:r>
          </a:p>
        </p:txBody>
      </p:sp>
      <p:sp>
        <p:nvSpPr>
          <p:cNvPr id="35" name="文本框 14"/>
          <p:cNvSpPr txBox="1">
            <a:spLocks noChangeArrowheads="1"/>
          </p:cNvSpPr>
          <p:nvPr/>
        </p:nvSpPr>
        <p:spPr bwMode="auto">
          <a:xfrm>
            <a:off x="6516915" y="2707063"/>
            <a:ext cx="4477243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just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建立班级规章制度，向学生强调课堂纪律和作业要求，让学生明白什么是可以接受的行为，什么是不可以接受的，确保班级活动的有序进行。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华文黑体"/>
              <a:ea typeface="汉仪大宋简"/>
              <a:sym typeface="Arial" panose="020B0604020202020204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95174" y="1670537"/>
            <a:ext cx="3430655" cy="47610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“炼”方法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119011" y="1888465"/>
            <a:ext cx="857978" cy="850259"/>
            <a:chOff x="5119011" y="1888465"/>
            <a:chExt cx="857978" cy="850259"/>
          </a:xfrm>
        </p:grpSpPr>
        <p:grpSp>
          <p:nvGrpSpPr>
            <p:cNvPr id="21" name="组合 20"/>
            <p:cNvGrpSpPr/>
            <p:nvPr/>
          </p:nvGrpSpPr>
          <p:grpSpPr>
            <a:xfrm rot="17392927">
              <a:off x="5122870" y="1884606"/>
              <a:ext cx="850259" cy="857978"/>
              <a:chOff x="7018338" y="5334002"/>
              <a:chExt cx="1223963" cy="1235075"/>
            </a:xfrm>
            <a:solidFill>
              <a:srgbClr val="433A4B"/>
            </a:solidFill>
          </p:grpSpPr>
          <p:sp>
            <p:nvSpPr>
              <p:cNvPr id="22" name="Freeform 5463"/>
              <p:cNvSpPr/>
              <p:nvPr/>
            </p:nvSpPr>
            <p:spPr bwMode="auto">
              <a:xfrm>
                <a:off x="7623176" y="5334002"/>
                <a:ext cx="19050" cy="14288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3" name="Freeform 5464"/>
              <p:cNvSpPr/>
              <p:nvPr/>
            </p:nvSpPr>
            <p:spPr bwMode="auto">
              <a:xfrm>
                <a:off x="7656513" y="5341939"/>
                <a:ext cx="19050" cy="6350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4" name="Freeform 5465"/>
              <p:cNvSpPr/>
              <p:nvPr/>
            </p:nvSpPr>
            <p:spPr bwMode="auto">
              <a:xfrm>
                <a:off x="7645401" y="5337177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5" name="Freeform 5466"/>
              <p:cNvSpPr/>
              <p:nvPr/>
            </p:nvSpPr>
            <p:spPr bwMode="auto">
              <a:xfrm>
                <a:off x="7526338" y="5353052"/>
                <a:ext cx="11113" cy="6350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6" name="Line 5467"/>
              <p:cNvSpPr>
                <a:spLocks noChangeShapeType="1"/>
              </p:cNvSpPr>
              <p:nvPr/>
            </p:nvSpPr>
            <p:spPr bwMode="auto">
              <a:xfrm>
                <a:off x="8129588" y="61452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7" name="Line 5468"/>
              <p:cNvSpPr>
                <a:spLocks noChangeShapeType="1"/>
              </p:cNvSpPr>
              <p:nvPr/>
            </p:nvSpPr>
            <p:spPr bwMode="auto">
              <a:xfrm>
                <a:off x="8129588" y="614521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8" name="Freeform 5469"/>
              <p:cNvSpPr>
                <a:spLocks noEditPoints="1"/>
              </p:cNvSpPr>
              <p:nvPr/>
            </p:nvSpPr>
            <p:spPr bwMode="auto">
              <a:xfrm>
                <a:off x="7092951" y="5356227"/>
                <a:ext cx="403225" cy="31115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29" name="Freeform 5470"/>
              <p:cNvSpPr/>
              <p:nvPr/>
            </p:nvSpPr>
            <p:spPr bwMode="auto">
              <a:xfrm>
                <a:off x="7499351" y="5356227"/>
                <a:ext cx="11113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30" name="Freeform 5471"/>
              <p:cNvSpPr/>
              <p:nvPr/>
            </p:nvSpPr>
            <p:spPr bwMode="auto">
              <a:xfrm>
                <a:off x="7029451" y="5856289"/>
                <a:ext cx="30163" cy="71438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31" name="Freeform 5472"/>
              <p:cNvSpPr/>
              <p:nvPr/>
            </p:nvSpPr>
            <p:spPr bwMode="auto">
              <a:xfrm>
                <a:off x="7743826" y="5348289"/>
                <a:ext cx="288925" cy="15875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  <p:sp>
            <p:nvSpPr>
              <p:cNvPr id="32" name="Freeform 5473"/>
              <p:cNvSpPr>
                <a:spLocks noEditPoints="1"/>
              </p:cNvSpPr>
              <p:nvPr/>
            </p:nvSpPr>
            <p:spPr bwMode="auto">
              <a:xfrm>
                <a:off x="7018338" y="5584827"/>
                <a:ext cx="1223963" cy="98425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5201273" y="1942779"/>
              <a:ext cx="5925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Arial" panose="020B0604020202020204"/>
                  <a:ea typeface="汉仪大宋简"/>
                  <a:sym typeface="Arial" panose="020B0604020202020204"/>
                </a:rPr>
                <a:t>叁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516915" y="1952777"/>
            <a:ext cx="3415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sz="3600" dirty="0">
                <a:latin typeface="华文黑体"/>
                <a:ea typeface="汉仪大宋简"/>
                <a:sym typeface="Arial" panose="020B0604020202020204"/>
              </a:rPr>
              <a:t>多 倾 听</a:t>
            </a:r>
          </a:p>
        </p:txBody>
      </p:sp>
      <p:sp>
        <p:nvSpPr>
          <p:cNvPr id="35" name="文本框 14"/>
          <p:cNvSpPr txBox="1">
            <a:spLocks noChangeArrowheads="1"/>
          </p:cNvSpPr>
          <p:nvPr/>
        </p:nvSpPr>
        <p:spPr bwMode="auto">
          <a:xfrm>
            <a:off x="6383879" y="2834163"/>
            <a:ext cx="4702070" cy="269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理解学生的需求、兴趣和困扰</a:t>
            </a:r>
            <a:endParaRPr lang="en-US" altLang="zh-CN" sz="2400" dirty="0">
              <a:solidFill>
                <a:srgbClr val="262626"/>
              </a:solidFill>
              <a:latin typeface="华文黑体"/>
              <a:ea typeface="汉仪大宋简"/>
              <a:sym typeface="Arial" panose="020B0604020202020204"/>
            </a:endParaRP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建立信任</a:t>
            </a:r>
            <a:endParaRPr lang="en-US" altLang="zh-CN" sz="2400" dirty="0">
              <a:solidFill>
                <a:srgbClr val="262626"/>
              </a:solidFill>
              <a:latin typeface="华文黑体"/>
              <a:ea typeface="汉仪大宋简"/>
              <a:sym typeface="Arial" panose="020B0604020202020204"/>
            </a:endParaRP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了解教学和管理方法是否有效</a:t>
            </a:r>
            <a:endParaRPr lang="en-US" altLang="zh-CN" sz="2400" dirty="0">
              <a:solidFill>
                <a:srgbClr val="262626"/>
              </a:solidFill>
              <a:latin typeface="华文黑体"/>
              <a:ea typeface="汉仪大宋简"/>
              <a:sym typeface="Arial" panose="020B0604020202020204"/>
            </a:endParaRP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提前发现潜在的问题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华文黑体"/>
              <a:ea typeface="汉仪大宋简"/>
              <a:sym typeface="Arial" panose="020B0604020202020204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964" y="2251250"/>
            <a:ext cx="4435947" cy="45964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401" y="3924263"/>
            <a:ext cx="4454349" cy="345487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45870" y="360741"/>
            <a:ext cx="3059279" cy="27517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92393" y="1736607"/>
            <a:ext cx="1235274" cy="49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958062" y="4969943"/>
            <a:ext cx="1027740" cy="41370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198432" y="2377888"/>
            <a:ext cx="5820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zh-CN" altLang="en-US" sz="4400" dirty="0">
                <a:latin typeface="Arial" panose="020B0604020202020204"/>
                <a:ea typeface="汉仪大宋简"/>
                <a:sym typeface="Arial" panose="020B0604020202020204"/>
              </a:rPr>
              <a:t>第五个秘籍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20798" y="3182185"/>
            <a:ext cx="68370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-300" dirty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Arial" panose="020B0604020202020204"/>
                <a:ea typeface="汉仪大宋简"/>
                <a:sym typeface="Arial" panose="020B0604020202020204"/>
              </a:rPr>
              <a:t>“炼”徒弟</a:t>
            </a:r>
            <a:endParaRPr lang="en-US" altLang="zh-CN" sz="8800" b="1" spc="-300" dirty="0">
              <a:ln w="0">
                <a:solidFill>
                  <a:srgbClr val="262626"/>
                </a:solidFill>
              </a:ln>
              <a:solidFill>
                <a:srgbClr val="262626"/>
              </a:solidFill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8508" y="1577199"/>
            <a:ext cx="1467055" cy="1200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20915" y="1184361"/>
            <a:ext cx="2533770" cy="462040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“炼”徒弟</a:t>
            </a:r>
          </a:p>
        </p:txBody>
      </p:sp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3446145" y="2853055"/>
            <a:ext cx="7252335" cy="212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just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我会亲自参与其中，教给班干部工作的方法。比如：帮助宣传委员设计板报，指导学习委员带好早读……鼓励他们既要大胆工作，又要严格要求，注意工作方法。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华文黑体"/>
              <a:ea typeface="汉仪大宋简"/>
              <a:sym typeface="Arial" panose="020B0604020202020204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04260" y="1681480"/>
            <a:ext cx="5927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sz="3600" dirty="0">
                <a:latin typeface="华文黑体"/>
                <a:ea typeface="汉仪大宋简"/>
                <a:sym typeface="Arial" panose="020B0604020202020204"/>
              </a:rPr>
              <a:t>明确班干职责，责任分工到人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530602" y="4739799"/>
            <a:ext cx="2336637" cy="21830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“炼”徒弟</a:t>
            </a:r>
          </a:p>
        </p:txBody>
      </p:sp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3446145" y="2853055"/>
            <a:ext cx="7252335" cy="212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just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明确学生干部的基本要求和目标，对全班学生组织一次干部岗位职责的学习培训，使每一位学生了解掌握班干部各岗位的职责要求。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华文黑体"/>
              <a:ea typeface="汉仪大宋简"/>
              <a:sym typeface="Arial" panose="020B0604020202020204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04260" y="1681480"/>
            <a:ext cx="5927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sz="3600" dirty="0">
                <a:latin typeface="华文黑体"/>
                <a:ea typeface="汉仪大宋简"/>
                <a:sym typeface="Arial" panose="020B0604020202020204"/>
              </a:rPr>
              <a:t>支持班干工作，指导工作方法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227840" y="1677096"/>
            <a:ext cx="3059279" cy="27517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“炼”徒弟</a:t>
            </a:r>
          </a:p>
        </p:txBody>
      </p:sp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2249805" y="2853055"/>
            <a:ext cx="8448675" cy="212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ts val="22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rgbClr val="433A4B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lvl="0" algn="just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鼓励班干部们要有开创精神，在工作中，要自己拿主意，凡是正确的符合学校、班级、集体利益的就要坚持，大胆去做，给班干部创造开展工作的有利条件。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249805" y="1681480"/>
            <a:ext cx="72815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sz="3600" dirty="0">
                <a:latin typeface="华文黑体"/>
                <a:ea typeface="汉仪大宋简"/>
                <a:sym typeface="Arial" panose="020B0604020202020204"/>
              </a:rPr>
              <a:t>鼓励创新创造，做班干的坚实后盾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3" y="4428199"/>
            <a:ext cx="12192000" cy="2093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06" y="2142370"/>
            <a:ext cx="2639949" cy="44073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14681" y="-196622"/>
            <a:ext cx="3190876" cy="35514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-194447" y="4791863"/>
            <a:ext cx="4775192" cy="19084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046458" y="4737688"/>
            <a:ext cx="4775193" cy="2120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27381" y="1225257"/>
            <a:ext cx="4159829" cy="237417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626345" y="1324258"/>
            <a:ext cx="1235274" cy="4972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8188082" y="5051328"/>
            <a:ext cx="1027740" cy="41370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695969" y="2560081"/>
            <a:ext cx="6837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200" spc="-300" dirty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Arial" panose="020B0604020202020204"/>
                <a:ea typeface="汉仪大宋简"/>
                <a:sym typeface="Arial" panose="020B0604020202020204"/>
              </a:rPr>
              <a:t>谢谢聆听！</a:t>
            </a:r>
            <a:endParaRPr kumimoji="0" lang="zh-CN" altLang="en-US" sz="7200" u="none" strike="noStrike" kern="1200" cap="none" spc="-300" normalizeH="0" baseline="0" noProof="0" dirty="0">
              <a:ln w="0">
                <a:solidFill>
                  <a:srgbClr val="262626"/>
                </a:solidFill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13045" y="2365944"/>
            <a:ext cx="2470733" cy="403322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13126" y="3873882"/>
            <a:ext cx="4891695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汇报人：</a:t>
            </a:r>
            <a:r>
              <a:rPr lang="en-US" altLang="zh-CN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XXX</a:t>
            </a: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   时间：</a:t>
            </a:r>
            <a:r>
              <a:rPr lang="en-US" altLang="zh-CN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2024</a:t>
            </a: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年</a:t>
            </a:r>
            <a:r>
              <a:rPr lang="en-US" altLang="zh-CN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X</a:t>
            </a:r>
            <a:r>
              <a:rPr lang="zh-CN" altLang="en-US" sz="2400" dirty="0">
                <a:solidFill>
                  <a:srgbClr val="262626"/>
                </a:solidFill>
                <a:latin typeface="华文黑体"/>
                <a:ea typeface="汉仪大宋简"/>
                <a:sym typeface="Arial" panose="020B0604020202020204"/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16" y="3921763"/>
            <a:ext cx="1879734" cy="255160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5063" y="-66485"/>
            <a:ext cx="2295587" cy="3617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9107689" y="3213100"/>
            <a:ext cx="2663390" cy="326027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862123" y="149238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/>
              </a:rPr>
              <a:t>目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364764" y="2339323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/>
              </a:rPr>
              <a:t>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282213" y="1294690"/>
            <a:ext cx="598101" cy="3918357"/>
            <a:chOff x="4389015" y="2103751"/>
            <a:chExt cx="598101" cy="3918357"/>
          </a:xfrm>
        </p:grpSpPr>
        <p:sp>
          <p:nvSpPr>
            <p:cNvPr id="51" name="文本框 50"/>
            <p:cNvSpPr txBox="1"/>
            <p:nvPr/>
          </p:nvSpPr>
          <p:spPr>
            <a:xfrm>
              <a:off x="4389015" y="3429000"/>
              <a:ext cx="553998" cy="25931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“炼”内心</a:t>
              </a:r>
              <a:endParaRPr kumimoji="0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5400000">
              <a:off x="4135719" y="2403353"/>
              <a:ext cx="11224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【 】 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463895" y="2510327"/>
              <a:ext cx="5232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壹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</p:grpSp>
      <p:sp>
        <p:nvSpPr>
          <p:cNvPr id="29" name="TextBox 4"/>
          <p:cNvSpPr txBox="1"/>
          <p:nvPr/>
        </p:nvSpPr>
        <p:spPr>
          <a:xfrm>
            <a:off x="0" y="0"/>
            <a:ext cx="453650" cy="117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http://www.1ppt.com/hangye/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5507564" y="1981790"/>
            <a:ext cx="598101" cy="3918357"/>
            <a:chOff x="4389015" y="2103751"/>
            <a:chExt cx="598101" cy="3918357"/>
          </a:xfrm>
        </p:grpSpPr>
        <p:sp>
          <p:nvSpPr>
            <p:cNvPr id="70" name="文本框 69"/>
            <p:cNvSpPr txBox="1"/>
            <p:nvPr/>
          </p:nvSpPr>
          <p:spPr>
            <a:xfrm>
              <a:off x="4389015" y="3429000"/>
              <a:ext cx="553998" cy="25931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“炼”情绪</a:t>
              </a:r>
              <a:endParaRPr kumimoji="0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rot="5400000">
              <a:off x="4135719" y="2403353"/>
              <a:ext cx="11224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【 】 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463895" y="2510327"/>
              <a:ext cx="5232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贰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32915" y="1327571"/>
            <a:ext cx="598101" cy="3918357"/>
            <a:chOff x="4389015" y="2103751"/>
            <a:chExt cx="598101" cy="3918357"/>
          </a:xfrm>
        </p:grpSpPr>
        <p:sp>
          <p:nvSpPr>
            <p:cNvPr id="74" name="文本框 73"/>
            <p:cNvSpPr txBox="1"/>
            <p:nvPr/>
          </p:nvSpPr>
          <p:spPr>
            <a:xfrm>
              <a:off x="4389015" y="3429000"/>
              <a:ext cx="553998" cy="25931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“炼”本领</a:t>
              </a:r>
              <a:endParaRPr kumimoji="0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 rot="5400000">
              <a:off x="4135719" y="2403353"/>
              <a:ext cx="11224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【 】 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463895" y="2510327"/>
              <a:ext cx="5232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叁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183617" y="1335872"/>
            <a:ext cx="598101" cy="3918357"/>
            <a:chOff x="4389015" y="2103751"/>
            <a:chExt cx="598101" cy="3918357"/>
          </a:xfrm>
        </p:grpSpPr>
        <p:sp>
          <p:nvSpPr>
            <p:cNvPr id="82" name="文本框 81"/>
            <p:cNvSpPr txBox="1"/>
            <p:nvPr/>
          </p:nvSpPr>
          <p:spPr>
            <a:xfrm>
              <a:off x="4389015" y="3429000"/>
              <a:ext cx="553998" cy="25931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“炼”徒弟</a:t>
              </a:r>
              <a:endParaRPr kumimoji="0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 rot="5400000">
              <a:off x="4135719" y="2403353"/>
              <a:ext cx="11224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【 】 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463895" y="2510327"/>
              <a:ext cx="5232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伍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958266" y="1981790"/>
            <a:ext cx="598101" cy="3918357"/>
            <a:chOff x="4389015" y="2103751"/>
            <a:chExt cx="598101" cy="3918357"/>
          </a:xfrm>
        </p:grpSpPr>
        <p:sp>
          <p:nvSpPr>
            <p:cNvPr id="86" name="文本框 85"/>
            <p:cNvSpPr txBox="1"/>
            <p:nvPr/>
          </p:nvSpPr>
          <p:spPr>
            <a:xfrm>
              <a:off x="4389015" y="3429000"/>
              <a:ext cx="553998" cy="25931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4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“炼”方法</a:t>
              </a:r>
              <a:endParaRPr kumimoji="0" lang="en-US" altLang="zh-CN" sz="2400" b="1" i="0" u="none" strike="noStrike" kern="1200" cap="none" spc="30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 rot="5400000">
              <a:off x="4135719" y="2403353"/>
              <a:ext cx="11224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【 】 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4463895" y="2510327"/>
              <a:ext cx="5232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300" dirty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Arial" panose="020B0604020202020204"/>
                </a:rPr>
                <a:t>肆 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401" y="3924263"/>
            <a:ext cx="4454349" cy="345487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45870" y="360741"/>
            <a:ext cx="3059279" cy="27517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92393" y="1736607"/>
            <a:ext cx="1235274" cy="49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958062" y="4969943"/>
            <a:ext cx="1027740" cy="41370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198432" y="2377888"/>
            <a:ext cx="5820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zh-CN" altLang="en-US" sz="4400" dirty="0">
                <a:latin typeface="Arial" panose="020B0604020202020204"/>
                <a:ea typeface="汉仪大宋简"/>
                <a:sym typeface="Arial" panose="020B0604020202020204"/>
              </a:rPr>
              <a:t>第一个秘籍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20798" y="3182185"/>
            <a:ext cx="68370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-300" dirty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Arial" panose="020B0604020202020204"/>
                <a:ea typeface="汉仪大宋简"/>
                <a:sym typeface="Arial" panose="020B0604020202020204"/>
              </a:rPr>
              <a:t>“炼”内心</a:t>
            </a:r>
            <a:endParaRPr lang="en-US" altLang="zh-CN" sz="8800" b="1" spc="-300" dirty="0">
              <a:ln w="0">
                <a:solidFill>
                  <a:srgbClr val="262626"/>
                </a:solidFill>
              </a:ln>
              <a:solidFill>
                <a:srgbClr val="262626"/>
              </a:solidFill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8508" y="1577199"/>
            <a:ext cx="1467055" cy="1200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“炼”内心</a:t>
            </a:r>
          </a:p>
        </p:txBody>
      </p:sp>
      <p:pic>
        <p:nvPicPr>
          <p:cNvPr id="18" name="Picture 5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" r="51176" b="19171"/>
          <a:stretch>
            <a:fillRect/>
          </a:stretch>
        </p:blipFill>
        <p:spPr bwMode="auto">
          <a:xfrm>
            <a:off x="8437664" y="2788836"/>
            <a:ext cx="2088232" cy="20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文本框 18"/>
          <p:cNvSpPr txBox="1"/>
          <p:nvPr/>
        </p:nvSpPr>
        <p:spPr>
          <a:xfrm>
            <a:off x="1579997" y="1423824"/>
            <a:ext cx="8945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pPr algn="just"/>
            <a:r>
              <a:rPr lang="zh-CN" altLang="en-US" sz="2400" dirty="0">
                <a:latin typeface="华文黑体"/>
                <a:ea typeface="汉仪大宋简"/>
                <a:sym typeface="Arial" panose="020B0604020202020204"/>
              </a:rPr>
              <a:t>班主任面对的是一届又一届新的挑战，每一届都是几十个鲜活的灵魂，每一个学生都是一个独立的个体，有着不同的成长环境、不同的性格特征。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619101" y="5070646"/>
            <a:ext cx="8906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pPr algn="just"/>
            <a:r>
              <a:rPr lang="zh-CN" altLang="en-US" sz="2400" dirty="0">
                <a:latin typeface="华文黑体"/>
                <a:ea typeface="汉仪大宋简"/>
                <a:sym typeface="Arial" panose="020B0604020202020204"/>
              </a:rPr>
              <a:t>进行班级管理犹如神农尝百草一般，要根据不同的人群尝试各种教育方法。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" t="2800" r="51176" b="18801"/>
          <a:stretch>
            <a:fillRect/>
          </a:stretch>
        </p:blipFill>
        <p:spPr bwMode="auto">
          <a:xfrm>
            <a:off x="1619102" y="2774645"/>
            <a:ext cx="2162572" cy="20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1" t="192" r="52750" b="21601"/>
          <a:stretch>
            <a:fillRect/>
          </a:stretch>
        </p:blipFill>
        <p:spPr bwMode="auto">
          <a:xfrm>
            <a:off x="3945346" y="2786272"/>
            <a:ext cx="2088000" cy="20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" r="51975" b="19171"/>
          <a:stretch>
            <a:fillRect/>
          </a:stretch>
        </p:blipFill>
        <p:spPr bwMode="auto">
          <a:xfrm>
            <a:off x="6197018" y="2788836"/>
            <a:ext cx="2088000" cy="20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“炼”内心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861952" y="1525344"/>
            <a:ext cx="4653646" cy="3743805"/>
            <a:chOff x="4578533" y="1587792"/>
            <a:chExt cx="5639492" cy="3743805"/>
          </a:xfrm>
        </p:grpSpPr>
        <p:sp>
          <p:nvSpPr>
            <p:cNvPr id="11" name="矩形 10"/>
            <p:cNvSpPr/>
            <p:nvPr/>
          </p:nvSpPr>
          <p:spPr>
            <a:xfrm>
              <a:off x="4862162" y="1622916"/>
              <a:ext cx="5355863" cy="3708681"/>
            </a:xfrm>
            <a:prstGeom prst="rect">
              <a:avLst/>
            </a:prstGeom>
            <a:ln w="28575">
              <a:noFill/>
            </a:ln>
          </p:spPr>
          <p:txBody>
            <a:bodyPr vert="horz" wrap="square" lIns="91412" tIns="45707" rIns="91412" bIns="45707">
              <a:spAutoFit/>
            </a:bodyPr>
            <a:lstStyle/>
            <a:p>
              <a:pPr lvl="0" defTabSz="913765">
                <a:lnSpc>
                  <a:spcPct val="150000"/>
                </a:lnSpc>
                <a:defRPr/>
              </a:pPr>
              <a:r>
                <a:rPr lang="zh-CN" altLang="zh-CN" sz="40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咬定青山不放松，立根原在破岩中。千磨万击还坚劲，任尔东西南北风</a:t>
              </a:r>
              <a:r>
                <a:rPr lang="zh-CN" altLang="en-US" sz="40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kumimoji="0" lang="zh-CN" altLang="en-US" sz="4800" b="0" i="0" u="none" strike="noStrike" kern="1200" cap="none" spc="4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4578533" y="1587792"/>
              <a:ext cx="15392" cy="3674040"/>
            </a:xfrm>
            <a:prstGeom prst="line">
              <a:avLst/>
            </a:prstGeom>
            <a:ln>
              <a:solidFill>
                <a:srgbClr val="C6AA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7188" y="1804744"/>
            <a:ext cx="3716549" cy="3628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401" y="3924263"/>
            <a:ext cx="4454349" cy="345487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201333"/>
            <a:ext cx="3059279" cy="27517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92393" y="1736607"/>
            <a:ext cx="1235274" cy="49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958062" y="4969943"/>
            <a:ext cx="1027740" cy="41370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198432" y="2377888"/>
            <a:ext cx="5820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r>
              <a:rPr lang="zh-CN" altLang="en-US" sz="4400" dirty="0">
                <a:latin typeface="Arial" panose="020B0604020202020204"/>
                <a:ea typeface="汉仪大宋简"/>
                <a:sym typeface="Arial" panose="020B0604020202020204"/>
              </a:rPr>
              <a:t>第二个秘籍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20798" y="3182185"/>
            <a:ext cx="68370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-300" dirty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Arial" panose="020B0604020202020204"/>
                <a:ea typeface="汉仪大宋简"/>
                <a:sym typeface="Arial" panose="020B0604020202020204"/>
              </a:rPr>
              <a:t>“炼”情绪</a:t>
            </a:r>
            <a:endParaRPr lang="en-US" altLang="zh-CN" sz="8800" b="1" spc="-300" dirty="0">
              <a:ln w="0">
                <a:solidFill>
                  <a:srgbClr val="262626"/>
                </a:solidFill>
              </a:ln>
              <a:solidFill>
                <a:srgbClr val="262626"/>
              </a:solidFill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8508" y="1577199"/>
            <a:ext cx="1467055" cy="1200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14868" y="1994323"/>
            <a:ext cx="3025970" cy="443726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“炼”情绪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35095" y="2170083"/>
            <a:ext cx="62845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pPr algn="just"/>
            <a:r>
              <a:rPr lang="zh-CN" altLang="en-US" sz="2400" dirty="0">
                <a:latin typeface="华文黑体"/>
                <a:ea typeface="汉仪大宋简"/>
                <a:sym typeface="Arial" panose="020B0604020202020204"/>
              </a:rPr>
              <a:t>班主任作为班级管理的主要责任人，面对来自学生、家长和学校管理等多方面的压力。</a:t>
            </a:r>
            <a:endParaRPr lang="en-US" altLang="zh-CN" sz="2400" dirty="0">
              <a:latin typeface="华文黑体"/>
              <a:ea typeface="汉仪大宋简"/>
              <a:sym typeface="Arial" panose="020B0604020202020204"/>
            </a:endParaRPr>
          </a:p>
          <a:p>
            <a:pPr algn="just"/>
            <a:r>
              <a:rPr lang="zh-CN" altLang="en-US" sz="2400" dirty="0">
                <a:latin typeface="华文黑体"/>
                <a:ea typeface="汉仪大宋简"/>
                <a:sym typeface="Arial" panose="020B0604020202020204"/>
              </a:rPr>
              <a:t>日常班级工作非常繁重和复杂。</a:t>
            </a:r>
            <a:endParaRPr lang="en-US" altLang="zh-CN" sz="2400" dirty="0">
              <a:latin typeface="华文黑体"/>
              <a:ea typeface="汉仪大宋简"/>
              <a:sym typeface="Arial" panose="020B0604020202020204"/>
            </a:endParaRPr>
          </a:p>
          <a:p>
            <a:pPr algn="just"/>
            <a:r>
              <a:rPr lang="zh-CN" altLang="en-US" sz="2400" dirty="0">
                <a:latin typeface="华文黑体"/>
                <a:ea typeface="汉仪大宋简"/>
                <a:sym typeface="Arial" panose="020B0604020202020204"/>
              </a:rPr>
              <a:t>遇到棘手的学生问题。</a:t>
            </a:r>
            <a:endParaRPr lang="en-US" altLang="zh-CN" sz="2400" dirty="0">
              <a:latin typeface="华文黑体"/>
              <a:ea typeface="汉仪大宋简"/>
              <a:sym typeface="Arial" panose="020B0604020202020204"/>
            </a:endParaRPr>
          </a:p>
          <a:p>
            <a:pPr algn="just"/>
            <a:endParaRPr lang="zh-CN" altLang="en-US" sz="2400" dirty="0">
              <a:latin typeface="华文黑体"/>
              <a:ea typeface="汉仪大宋简"/>
              <a:sym typeface="Arial" panose="020B0604020202020204"/>
            </a:endParaRPr>
          </a:p>
          <a:p>
            <a:pPr algn="just"/>
            <a:r>
              <a:rPr lang="zh-CN" altLang="en-US" sz="2400" dirty="0">
                <a:latin typeface="华文黑体"/>
                <a:ea typeface="汉仪大宋简"/>
                <a:sym typeface="Arial" panose="020B0604020202020204"/>
              </a:rPr>
              <a:t>如果班主任没有足够的教育经验和技能，就很难有效地解决这些问题，很难控制好自己的脾气，甚至采取发火的方式来表达自己的不满和愤怒。</a:t>
            </a:r>
          </a:p>
        </p:txBody>
      </p:sp>
      <p:sp>
        <p:nvSpPr>
          <p:cNvPr id="13" name="流程图: 接点 52"/>
          <p:cNvSpPr/>
          <p:nvPr/>
        </p:nvSpPr>
        <p:spPr bwMode="auto">
          <a:xfrm>
            <a:off x="3881441" y="2362927"/>
            <a:ext cx="174625" cy="174625"/>
          </a:xfrm>
          <a:prstGeom prst="flowChartConnector">
            <a:avLst/>
          </a:prstGeom>
          <a:solidFill>
            <a:srgbClr val="43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sp>
        <p:nvSpPr>
          <p:cNvPr id="14" name="流程图: 接点 52"/>
          <p:cNvSpPr/>
          <p:nvPr/>
        </p:nvSpPr>
        <p:spPr bwMode="auto">
          <a:xfrm>
            <a:off x="3881441" y="3417889"/>
            <a:ext cx="174625" cy="174625"/>
          </a:xfrm>
          <a:prstGeom prst="flowChartConnector">
            <a:avLst/>
          </a:prstGeom>
          <a:solidFill>
            <a:srgbClr val="43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sp>
        <p:nvSpPr>
          <p:cNvPr id="18" name="流程图: 接点 52"/>
          <p:cNvSpPr/>
          <p:nvPr/>
        </p:nvSpPr>
        <p:spPr bwMode="auto">
          <a:xfrm>
            <a:off x="3881441" y="3772141"/>
            <a:ext cx="174625" cy="174625"/>
          </a:xfrm>
          <a:prstGeom prst="flowChartConnector">
            <a:avLst/>
          </a:prstGeom>
          <a:solidFill>
            <a:srgbClr val="43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sp>
        <p:nvSpPr>
          <p:cNvPr id="19" name="流程图: 接点 52"/>
          <p:cNvSpPr/>
          <p:nvPr/>
        </p:nvSpPr>
        <p:spPr bwMode="auto">
          <a:xfrm>
            <a:off x="3881441" y="4483553"/>
            <a:ext cx="174625" cy="174625"/>
          </a:xfrm>
          <a:prstGeom prst="flowChartConnector">
            <a:avLst/>
          </a:prstGeom>
          <a:solidFill>
            <a:srgbClr val="43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汉仪大宋简"/>
              <a:sym typeface="Arial" panose="020B0604020202020204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4056066" y="4191000"/>
            <a:ext cx="6363536" cy="25400"/>
          </a:xfrm>
          <a:prstGeom prst="line">
            <a:avLst/>
          </a:prstGeom>
          <a:ln>
            <a:solidFill>
              <a:srgbClr val="C6AA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385"/>
            <a:ext cx="978105" cy="256593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907" y="1780190"/>
            <a:ext cx="1467055" cy="120031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9991" y="1805362"/>
            <a:ext cx="1467055" cy="120031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716" y="1826877"/>
            <a:ext cx="1467055" cy="120031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89598" y="571200"/>
            <a:ext cx="3799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spc="-30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latin typeface="印品嗨宋" panose="02000500000000000000" pitchFamily="2" charset="-122"/>
                <a:ea typeface="印品嗨宋" panose="02000500000000000000" pitchFamily="2" charset="-122"/>
              </a:defRPr>
            </a:lvl1pPr>
          </a:lstStyle>
          <a:p>
            <a:r>
              <a:rPr lang="zh-CN" altLang="en-US" dirty="0">
                <a:latin typeface="华文黑体"/>
                <a:ea typeface="汉仪大宋简"/>
                <a:sym typeface="Arial" panose="020B0604020202020204"/>
              </a:rPr>
              <a:t>“炼”情绪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035258" y="3139732"/>
            <a:ext cx="3791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pPr algn="just"/>
            <a:r>
              <a:rPr lang="zh-CN" altLang="en-US" sz="3200" dirty="0">
                <a:latin typeface="华文黑体"/>
                <a:ea typeface="汉仪大宋简"/>
                <a:sym typeface="Arial" panose="020B0604020202020204"/>
              </a:rPr>
              <a:t>冷静思考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773929" y="3139732"/>
            <a:ext cx="3791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pPr algn="just"/>
            <a:r>
              <a:rPr lang="zh-CN" altLang="en-US" sz="3200" dirty="0">
                <a:latin typeface="华文黑体"/>
                <a:ea typeface="汉仪大宋简"/>
                <a:sym typeface="Arial" panose="020B0604020202020204"/>
              </a:rPr>
              <a:t>正面面对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751378" y="3139732"/>
            <a:ext cx="3791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u="none" strike="noStrike" cap="none" spc="300" normalizeH="0" baseline="0">
                <a:ln w="0">
                  <a:solidFill>
                    <a:srgbClr val="262626"/>
                  </a:solidFill>
                </a:ln>
                <a:solidFill>
                  <a:srgbClr val="262626"/>
                </a:solidFill>
                <a:effectLst/>
                <a:uLnTx/>
                <a:uFillTx/>
                <a:latin typeface="汉呈王天喜毛笔书法" panose="00020600040101010101" pitchFamily="18" charset="-128"/>
                <a:ea typeface="汉呈王天喜毛笔书法" panose="00020600040101010101" pitchFamily="18" charset="-128"/>
              </a:defRPr>
            </a:lvl1pPr>
          </a:lstStyle>
          <a:p>
            <a:pPr algn="just"/>
            <a:r>
              <a:rPr lang="zh-CN" altLang="en-US" sz="3200" dirty="0">
                <a:latin typeface="华文黑体"/>
                <a:ea typeface="汉仪大宋简"/>
                <a:sym typeface="Arial" panose="020B0604020202020204"/>
              </a:rPr>
              <a:t>寻求帮助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gxMjMzOWY2YjA0ZGRjNjlhZmE3MTdiMzU3MTMzY2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897</Words>
  <Application>Microsoft Office PowerPoint</Application>
  <PresentationFormat>宽屏</PresentationFormat>
  <Paragraphs>102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等线</vt:lpstr>
      <vt:lpstr>等线 Light</vt:lpstr>
      <vt:lpstr>黑体</vt:lpstr>
      <vt:lpstr>华文黑体</vt:lpstr>
      <vt:lpstr>华文行楷</vt:lpstr>
      <vt:lpstr>思源黑体 CN Medium</vt:lpstr>
      <vt:lpstr>微软雅黑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第一PPT</dc:creator>
  <cp:keywords>www.1ppt.com</cp:keywords>
  <dc:description>www.1ppt.com</dc:description>
  <cp:lastModifiedBy>Administrator</cp:lastModifiedBy>
  <cp:revision>79</cp:revision>
  <dcterms:created xsi:type="dcterms:W3CDTF">2019-03-09T00:38:00Z</dcterms:created>
  <dcterms:modified xsi:type="dcterms:W3CDTF">2025-01-26T11:51:12Z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845E8397E4E9482488F58BD34BA63B30_12</vt:lpwstr>
  </property>
  <property fmtid="{D5CDD505-2E9C-101B-9397-08002B2CF9AE}" pid="3" name="KSOProductBuildVer">
    <vt:lpwstr>2052-12.1.0.16729</vt:lpwstr>
  </property>
</Properties>
</file>